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3"/>
  </p:notesMasterIdLst>
  <p:sldIdLst>
    <p:sldId id="262" r:id="rId2"/>
    <p:sldId id="266" r:id="rId3"/>
    <p:sldId id="257" r:id="rId4"/>
    <p:sldId id="259" r:id="rId5"/>
    <p:sldId id="256" r:id="rId6"/>
    <p:sldId id="267" r:id="rId7"/>
    <p:sldId id="260" r:id="rId8"/>
    <p:sldId id="263" r:id="rId9"/>
    <p:sldId id="264" r:id="rId10"/>
    <p:sldId id="261" r:id="rId11"/>
    <p:sldId id="258" r:id="rId12"/>
  </p:sldIdLst>
  <p:sldSz cx="12192000" cy="6858000"/>
  <p:notesSz cx="6858000" cy="9144000"/>
  <p:defaultTextStyle>
    <a:defPPr>
      <a:defRPr lang="hu-H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660"/>
  </p:normalViewPr>
  <p:slideViewPr>
    <p:cSldViewPr snapToGrid="0">
      <p:cViewPr varScale="1">
        <p:scale>
          <a:sx n="65" d="100"/>
          <a:sy n="65" d="100"/>
        </p:scale>
        <p:origin x="936"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722AD5A-3FC6-4366-A9AE-BD76464B19A7}" type="doc">
      <dgm:prSet loTypeId="urn:microsoft.com/office/officeart/2005/8/layout/vList2" loCatId="list" qsTypeId="urn:microsoft.com/office/officeart/2005/8/quickstyle/simple1" qsCatId="simple" csTypeId="urn:microsoft.com/office/officeart/2005/8/colors/colorful2" csCatId="colorful" phldr="1"/>
      <dgm:spPr/>
      <dgm:t>
        <a:bodyPr/>
        <a:lstStyle/>
        <a:p>
          <a:endParaRPr lang="en-US"/>
        </a:p>
      </dgm:t>
    </dgm:pt>
    <dgm:pt modelId="{C557D729-1E2A-482B-A02B-8A08B73F25FE}">
      <dgm:prSet custT="1"/>
      <dgm:spPr/>
      <dgm:t>
        <a:bodyPr/>
        <a:lstStyle/>
        <a:p>
          <a:r>
            <a:rPr lang="hu-HU" sz="2400" dirty="0"/>
            <a:t>Új villamos berendezés létesítésekor az üzemszerű használatbavétel előtt</a:t>
          </a:r>
          <a:endParaRPr lang="en-US" sz="2400" dirty="0"/>
        </a:p>
      </dgm:t>
    </dgm:pt>
    <dgm:pt modelId="{4F663C6A-6D25-4CF9-96CA-AFB91B3CB583}" type="parTrans" cxnId="{1067DE26-2DDC-439B-A21B-4E1BDB227D1E}">
      <dgm:prSet/>
      <dgm:spPr/>
      <dgm:t>
        <a:bodyPr/>
        <a:lstStyle/>
        <a:p>
          <a:endParaRPr lang="en-US"/>
        </a:p>
      </dgm:t>
    </dgm:pt>
    <dgm:pt modelId="{0E9DC50B-26B6-4682-B17E-6D3CB7563D44}" type="sibTrans" cxnId="{1067DE26-2DDC-439B-A21B-4E1BDB227D1E}">
      <dgm:prSet/>
      <dgm:spPr/>
      <dgm:t>
        <a:bodyPr/>
        <a:lstStyle/>
        <a:p>
          <a:endParaRPr lang="en-US"/>
        </a:p>
      </dgm:t>
    </dgm:pt>
    <dgm:pt modelId="{E0D02A97-A250-4DEF-A8A3-0CCEBAE461A5}">
      <dgm:prSet custT="1"/>
      <dgm:spPr/>
      <dgm:t>
        <a:bodyPr/>
        <a:lstStyle/>
        <a:p>
          <a:r>
            <a:rPr lang="hu-HU" sz="1800" dirty="0"/>
            <a:t>A villamos berendezés </a:t>
          </a:r>
          <a:r>
            <a:rPr lang="hu-HU" sz="2000" dirty="0"/>
            <a:t>bővítése</a:t>
          </a:r>
          <a:r>
            <a:rPr lang="hu-HU" sz="1800" dirty="0"/>
            <a:t>, </a:t>
          </a:r>
          <a:r>
            <a:rPr lang="hu-HU" sz="2000" dirty="0"/>
            <a:t>átalakítása</a:t>
          </a:r>
          <a:r>
            <a:rPr lang="hu-HU" sz="1800" dirty="0"/>
            <a:t> és javítása alkalmával, a szerelői ellenőrzés elvégzése után</a:t>
          </a:r>
          <a:endParaRPr lang="en-US" sz="1800" dirty="0"/>
        </a:p>
      </dgm:t>
    </dgm:pt>
    <dgm:pt modelId="{73EF45E3-827D-465B-9FA0-8CFF163872A3}" type="parTrans" cxnId="{B369AFF8-884C-4161-8351-F6A07AF4F2CF}">
      <dgm:prSet/>
      <dgm:spPr/>
      <dgm:t>
        <a:bodyPr/>
        <a:lstStyle/>
        <a:p>
          <a:endParaRPr lang="en-US"/>
        </a:p>
      </dgm:t>
    </dgm:pt>
    <dgm:pt modelId="{3E0F86D8-0DE0-42BC-A06E-5286226934BA}" type="sibTrans" cxnId="{B369AFF8-884C-4161-8351-F6A07AF4F2CF}">
      <dgm:prSet/>
      <dgm:spPr/>
      <dgm:t>
        <a:bodyPr/>
        <a:lstStyle/>
        <a:p>
          <a:endParaRPr lang="en-US"/>
        </a:p>
      </dgm:t>
    </dgm:pt>
    <dgm:pt modelId="{4ADC0688-717F-4B5A-A3FD-DF7231BCD565}">
      <dgm:prSet/>
      <dgm:spPr/>
      <dgm:t>
        <a:bodyPr/>
        <a:lstStyle/>
        <a:p>
          <a:r>
            <a:rPr lang="hu-HU" dirty="0"/>
            <a:t>Rendkívüli esemény bekövetkezése után, soron kívül</a:t>
          </a:r>
          <a:endParaRPr lang="en-US" dirty="0"/>
        </a:p>
      </dgm:t>
    </dgm:pt>
    <dgm:pt modelId="{0E24CD38-6C4F-4826-A23F-CA974F04484B}" type="parTrans" cxnId="{52A371C7-E42E-4BE8-BCCF-58A23139B47F}">
      <dgm:prSet/>
      <dgm:spPr/>
      <dgm:t>
        <a:bodyPr/>
        <a:lstStyle/>
        <a:p>
          <a:endParaRPr lang="en-US"/>
        </a:p>
      </dgm:t>
    </dgm:pt>
    <dgm:pt modelId="{9B14798D-3298-4447-B386-C4FC0578AB54}" type="sibTrans" cxnId="{52A371C7-E42E-4BE8-BCCF-58A23139B47F}">
      <dgm:prSet/>
      <dgm:spPr/>
      <dgm:t>
        <a:bodyPr/>
        <a:lstStyle/>
        <a:p>
          <a:endParaRPr lang="en-US"/>
        </a:p>
      </dgm:t>
    </dgm:pt>
    <dgm:pt modelId="{A8DD50CE-11D8-4340-94A5-F87A6113F956}">
      <dgm:prSet/>
      <dgm:spPr/>
      <dgm:t>
        <a:bodyPr/>
        <a:lstStyle/>
        <a:p>
          <a:r>
            <a:rPr lang="hu-HU"/>
            <a:t>Lakóépület, felülvizsgálat 6 évente</a:t>
          </a:r>
          <a:endParaRPr lang="en-US"/>
        </a:p>
      </dgm:t>
    </dgm:pt>
    <dgm:pt modelId="{1A3ABF3E-B985-43A8-A7D1-9DB6F23265AE}" type="parTrans" cxnId="{B47C75AF-1C03-4C5F-9CB1-6DEAA3093D17}">
      <dgm:prSet/>
      <dgm:spPr/>
      <dgm:t>
        <a:bodyPr/>
        <a:lstStyle/>
        <a:p>
          <a:endParaRPr lang="en-US"/>
        </a:p>
      </dgm:t>
    </dgm:pt>
    <dgm:pt modelId="{ECF63885-27CA-4AD5-AF21-6602C9A0A42C}" type="sibTrans" cxnId="{B47C75AF-1C03-4C5F-9CB1-6DEAA3093D17}">
      <dgm:prSet/>
      <dgm:spPr/>
      <dgm:t>
        <a:bodyPr/>
        <a:lstStyle/>
        <a:p>
          <a:endParaRPr lang="en-US"/>
        </a:p>
      </dgm:t>
    </dgm:pt>
    <dgm:pt modelId="{EFBB4585-D1BB-4F4E-92D9-29F5329145FA}">
      <dgm:prSet/>
      <dgm:spPr/>
      <dgm:t>
        <a:bodyPr/>
        <a:lstStyle/>
        <a:p>
          <a:r>
            <a:rPr lang="hu-HU"/>
            <a:t>Munkahelynek minősülő, felülvizsgálat 3 évente</a:t>
          </a:r>
          <a:endParaRPr lang="en-US"/>
        </a:p>
      </dgm:t>
    </dgm:pt>
    <dgm:pt modelId="{D6AA4E03-5398-45F5-9653-0442F07AEF7A}" type="parTrans" cxnId="{412A3FD9-3440-4AD6-92DB-1929B3CAFCEE}">
      <dgm:prSet/>
      <dgm:spPr/>
      <dgm:t>
        <a:bodyPr/>
        <a:lstStyle/>
        <a:p>
          <a:endParaRPr lang="en-US"/>
        </a:p>
      </dgm:t>
    </dgm:pt>
    <dgm:pt modelId="{DBFBEF4E-D844-4EC2-A5F3-132E13AB0897}" type="sibTrans" cxnId="{412A3FD9-3440-4AD6-92DB-1929B3CAFCEE}">
      <dgm:prSet/>
      <dgm:spPr/>
      <dgm:t>
        <a:bodyPr/>
        <a:lstStyle/>
        <a:p>
          <a:endParaRPr lang="en-US"/>
        </a:p>
      </dgm:t>
    </dgm:pt>
    <dgm:pt modelId="{9088CDD2-D084-4181-8611-0EE83C6B8B5C}">
      <dgm:prSet/>
      <dgm:spPr/>
      <dgm:t>
        <a:bodyPr/>
        <a:lstStyle/>
        <a:p>
          <a:r>
            <a:rPr lang="hu-HU" dirty="0"/>
            <a:t>Kéziszerszámok </a:t>
          </a:r>
          <a:r>
            <a:rPr lang="hu-HU" dirty="0">
              <a:sym typeface="Wingdings" panose="05000000000000000000" pitchFamily="2" charset="2"/>
            </a:rPr>
            <a:t></a:t>
          </a:r>
          <a:r>
            <a:rPr lang="hu-HU" dirty="0"/>
            <a:t> ellenőrzésük, évente</a:t>
          </a:r>
          <a:endParaRPr lang="en-US" dirty="0"/>
        </a:p>
      </dgm:t>
    </dgm:pt>
    <dgm:pt modelId="{8473B540-76AA-48F2-A14E-01D2E2E15AB0}" type="parTrans" cxnId="{866AD8D9-83E4-4E61-BD92-8123DB3D6011}">
      <dgm:prSet/>
      <dgm:spPr/>
      <dgm:t>
        <a:bodyPr/>
        <a:lstStyle/>
        <a:p>
          <a:endParaRPr lang="en-US"/>
        </a:p>
      </dgm:t>
    </dgm:pt>
    <dgm:pt modelId="{A3E5E1AD-FBED-4CDC-B20C-6634EDE042EC}" type="sibTrans" cxnId="{866AD8D9-83E4-4E61-BD92-8123DB3D6011}">
      <dgm:prSet/>
      <dgm:spPr/>
      <dgm:t>
        <a:bodyPr/>
        <a:lstStyle/>
        <a:p>
          <a:endParaRPr lang="en-US"/>
        </a:p>
      </dgm:t>
    </dgm:pt>
    <dgm:pt modelId="{EEBCA5C7-EDE8-4108-8A3E-C93C93AF6BA1}">
      <dgm:prSet custT="1"/>
      <dgm:spPr/>
      <dgm:t>
        <a:bodyPr/>
        <a:lstStyle/>
        <a:p>
          <a:endParaRPr lang="en-US" sz="1800" dirty="0"/>
        </a:p>
      </dgm:t>
    </dgm:pt>
    <dgm:pt modelId="{F46706FE-CBF3-4AEE-9005-F65A8E579635}" type="parTrans" cxnId="{8728C0AF-43F4-4F0C-90C4-FACB980172B8}">
      <dgm:prSet/>
      <dgm:spPr/>
      <dgm:t>
        <a:bodyPr/>
        <a:lstStyle/>
        <a:p>
          <a:endParaRPr lang="en-US"/>
        </a:p>
      </dgm:t>
    </dgm:pt>
    <dgm:pt modelId="{68E66AC2-5F10-4E66-A883-5C846F69F81A}" type="sibTrans" cxnId="{8728C0AF-43F4-4F0C-90C4-FACB980172B8}">
      <dgm:prSet/>
      <dgm:spPr/>
      <dgm:t>
        <a:bodyPr/>
        <a:lstStyle/>
        <a:p>
          <a:endParaRPr lang="en-US"/>
        </a:p>
      </dgm:t>
    </dgm:pt>
    <dgm:pt modelId="{7263735D-6EEC-4133-8B82-6FEE9C4DBD36}" type="pres">
      <dgm:prSet presAssocID="{D722AD5A-3FC6-4366-A9AE-BD76464B19A7}" presName="linear" presStyleCnt="0">
        <dgm:presLayoutVars>
          <dgm:animLvl val="lvl"/>
          <dgm:resizeHandles val="exact"/>
        </dgm:presLayoutVars>
      </dgm:prSet>
      <dgm:spPr/>
    </dgm:pt>
    <dgm:pt modelId="{20892A15-D876-4AC4-AA3D-69054139CD58}" type="pres">
      <dgm:prSet presAssocID="{C557D729-1E2A-482B-A02B-8A08B73F25FE}" presName="parentText" presStyleLbl="node1" presStyleIdx="0" presStyleCnt="6">
        <dgm:presLayoutVars>
          <dgm:chMax val="0"/>
          <dgm:bulletEnabled val="1"/>
        </dgm:presLayoutVars>
      </dgm:prSet>
      <dgm:spPr/>
    </dgm:pt>
    <dgm:pt modelId="{3FCB4F19-45D5-42F9-8D8F-121FC0F6ACDB}" type="pres">
      <dgm:prSet presAssocID="{0E9DC50B-26B6-4682-B17E-6D3CB7563D44}" presName="spacer" presStyleCnt="0"/>
      <dgm:spPr/>
    </dgm:pt>
    <dgm:pt modelId="{E36E6519-79D4-4E17-BAF7-BF5D8BA28386}" type="pres">
      <dgm:prSet presAssocID="{E0D02A97-A250-4DEF-A8A3-0CCEBAE461A5}" presName="parentText" presStyleLbl="node1" presStyleIdx="1" presStyleCnt="6">
        <dgm:presLayoutVars>
          <dgm:chMax val="0"/>
          <dgm:bulletEnabled val="1"/>
        </dgm:presLayoutVars>
      </dgm:prSet>
      <dgm:spPr/>
    </dgm:pt>
    <dgm:pt modelId="{3C4D8B36-0164-4304-9AD2-969EED9B6D39}" type="pres">
      <dgm:prSet presAssocID="{3E0F86D8-0DE0-42BC-A06E-5286226934BA}" presName="spacer" presStyleCnt="0"/>
      <dgm:spPr/>
    </dgm:pt>
    <dgm:pt modelId="{E3A3C6E2-5498-4CA6-9BF4-1C942DD99EBF}" type="pres">
      <dgm:prSet presAssocID="{4ADC0688-717F-4B5A-A3FD-DF7231BCD565}" presName="parentText" presStyleLbl="node1" presStyleIdx="2" presStyleCnt="6">
        <dgm:presLayoutVars>
          <dgm:chMax val="0"/>
          <dgm:bulletEnabled val="1"/>
        </dgm:presLayoutVars>
      </dgm:prSet>
      <dgm:spPr/>
    </dgm:pt>
    <dgm:pt modelId="{90EA4E99-1E41-474C-95AF-6020629B85DE}" type="pres">
      <dgm:prSet presAssocID="{9B14798D-3298-4447-B386-C4FC0578AB54}" presName="spacer" presStyleCnt="0"/>
      <dgm:spPr/>
    </dgm:pt>
    <dgm:pt modelId="{8BF4467C-4442-46DC-AF1D-CAADBDAD469F}" type="pres">
      <dgm:prSet presAssocID="{A8DD50CE-11D8-4340-94A5-F87A6113F956}" presName="parentText" presStyleLbl="node1" presStyleIdx="3" presStyleCnt="6">
        <dgm:presLayoutVars>
          <dgm:chMax val="0"/>
          <dgm:bulletEnabled val="1"/>
        </dgm:presLayoutVars>
      </dgm:prSet>
      <dgm:spPr/>
    </dgm:pt>
    <dgm:pt modelId="{F9594E1F-4658-48C9-A9AD-DF87D5679562}" type="pres">
      <dgm:prSet presAssocID="{ECF63885-27CA-4AD5-AF21-6602C9A0A42C}" presName="spacer" presStyleCnt="0"/>
      <dgm:spPr/>
    </dgm:pt>
    <dgm:pt modelId="{D523F370-3C7C-4191-A1C9-BF0311B43807}" type="pres">
      <dgm:prSet presAssocID="{EFBB4585-D1BB-4F4E-92D9-29F5329145FA}" presName="parentText" presStyleLbl="node1" presStyleIdx="4" presStyleCnt="6">
        <dgm:presLayoutVars>
          <dgm:chMax val="0"/>
          <dgm:bulletEnabled val="1"/>
        </dgm:presLayoutVars>
      </dgm:prSet>
      <dgm:spPr/>
    </dgm:pt>
    <dgm:pt modelId="{FAA1D1CE-9B3B-4262-94C7-210F7AC33789}" type="pres">
      <dgm:prSet presAssocID="{DBFBEF4E-D844-4EC2-A5F3-132E13AB0897}" presName="spacer" presStyleCnt="0"/>
      <dgm:spPr/>
    </dgm:pt>
    <dgm:pt modelId="{67ABD94B-6C8B-49E8-BFB7-69D11C2CA298}" type="pres">
      <dgm:prSet presAssocID="{9088CDD2-D084-4181-8611-0EE83C6B8B5C}" presName="parentText" presStyleLbl="node1" presStyleIdx="5" presStyleCnt="6">
        <dgm:presLayoutVars>
          <dgm:chMax val="0"/>
          <dgm:bulletEnabled val="1"/>
        </dgm:presLayoutVars>
      </dgm:prSet>
      <dgm:spPr/>
    </dgm:pt>
    <dgm:pt modelId="{34252D79-9F4F-4881-B623-AF7693420418}" type="pres">
      <dgm:prSet presAssocID="{9088CDD2-D084-4181-8611-0EE83C6B8B5C}" presName="childText" presStyleLbl="revTx" presStyleIdx="0" presStyleCnt="1">
        <dgm:presLayoutVars>
          <dgm:bulletEnabled val="1"/>
        </dgm:presLayoutVars>
      </dgm:prSet>
      <dgm:spPr/>
    </dgm:pt>
  </dgm:ptLst>
  <dgm:cxnLst>
    <dgm:cxn modelId="{A35DF814-9A3C-4B0C-AF3E-B3D64DBE9DDC}" type="presOf" srcId="{E0D02A97-A250-4DEF-A8A3-0CCEBAE461A5}" destId="{E36E6519-79D4-4E17-BAF7-BF5D8BA28386}" srcOrd="0" destOrd="0" presId="urn:microsoft.com/office/officeart/2005/8/layout/vList2"/>
    <dgm:cxn modelId="{1067DE26-2DDC-439B-A21B-4E1BDB227D1E}" srcId="{D722AD5A-3FC6-4366-A9AE-BD76464B19A7}" destId="{C557D729-1E2A-482B-A02B-8A08B73F25FE}" srcOrd="0" destOrd="0" parTransId="{4F663C6A-6D25-4CF9-96CA-AFB91B3CB583}" sibTransId="{0E9DC50B-26B6-4682-B17E-6D3CB7563D44}"/>
    <dgm:cxn modelId="{C7285E3A-A5A1-44F1-932C-D08C47AE9AD1}" type="presOf" srcId="{4ADC0688-717F-4B5A-A3FD-DF7231BCD565}" destId="{E3A3C6E2-5498-4CA6-9BF4-1C942DD99EBF}" srcOrd="0" destOrd="0" presId="urn:microsoft.com/office/officeart/2005/8/layout/vList2"/>
    <dgm:cxn modelId="{34094D3D-4061-47FC-9EE1-94412CDD56C7}" type="presOf" srcId="{EEBCA5C7-EDE8-4108-8A3E-C93C93AF6BA1}" destId="{34252D79-9F4F-4881-B623-AF7693420418}" srcOrd="0" destOrd="0" presId="urn:microsoft.com/office/officeart/2005/8/layout/vList2"/>
    <dgm:cxn modelId="{6FF3DE56-0170-4533-9DCD-4C3BE271F1C2}" type="presOf" srcId="{A8DD50CE-11D8-4340-94A5-F87A6113F956}" destId="{8BF4467C-4442-46DC-AF1D-CAADBDAD469F}" srcOrd="0" destOrd="0" presId="urn:microsoft.com/office/officeart/2005/8/layout/vList2"/>
    <dgm:cxn modelId="{99E68380-C6A1-496D-B230-3B8C9FAE2920}" type="presOf" srcId="{9088CDD2-D084-4181-8611-0EE83C6B8B5C}" destId="{67ABD94B-6C8B-49E8-BFB7-69D11C2CA298}" srcOrd="0" destOrd="0" presId="urn:microsoft.com/office/officeart/2005/8/layout/vList2"/>
    <dgm:cxn modelId="{A768178D-046C-4336-A5D3-7A1987BB5D82}" type="presOf" srcId="{EFBB4585-D1BB-4F4E-92D9-29F5329145FA}" destId="{D523F370-3C7C-4191-A1C9-BF0311B43807}" srcOrd="0" destOrd="0" presId="urn:microsoft.com/office/officeart/2005/8/layout/vList2"/>
    <dgm:cxn modelId="{B47C75AF-1C03-4C5F-9CB1-6DEAA3093D17}" srcId="{D722AD5A-3FC6-4366-A9AE-BD76464B19A7}" destId="{A8DD50CE-11D8-4340-94A5-F87A6113F956}" srcOrd="3" destOrd="0" parTransId="{1A3ABF3E-B985-43A8-A7D1-9DB6F23265AE}" sibTransId="{ECF63885-27CA-4AD5-AF21-6602C9A0A42C}"/>
    <dgm:cxn modelId="{8728C0AF-43F4-4F0C-90C4-FACB980172B8}" srcId="{9088CDD2-D084-4181-8611-0EE83C6B8B5C}" destId="{EEBCA5C7-EDE8-4108-8A3E-C93C93AF6BA1}" srcOrd="0" destOrd="0" parTransId="{F46706FE-CBF3-4AEE-9005-F65A8E579635}" sibTransId="{68E66AC2-5F10-4E66-A883-5C846F69F81A}"/>
    <dgm:cxn modelId="{92A757C1-FF9C-4943-89E1-AB5552AB5A8C}" type="presOf" srcId="{C557D729-1E2A-482B-A02B-8A08B73F25FE}" destId="{20892A15-D876-4AC4-AA3D-69054139CD58}" srcOrd="0" destOrd="0" presId="urn:microsoft.com/office/officeart/2005/8/layout/vList2"/>
    <dgm:cxn modelId="{52A371C7-E42E-4BE8-BCCF-58A23139B47F}" srcId="{D722AD5A-3FC6-4366-A9AE-BD76464B19A7}" destId="{4ADC0688-717F-4B5A-A3FD-DF7231BCD565}" srcOrd="2" destOrd="0" parTransId="{0E24CD38-6C4F-4826-A23F-CA974F04484B}" sibTransId="{9B14798D-3298-4447-B386-C4FC0578AB54}"/>
    <dgm:cxn modelId="{1493EFD1-5F6F-4671-85E0-92412A2C373B}" type="presOf" srcId="{D722AD5A-3FC6-4366-A9AE-BD76464B19A7}" destId="{7263735D-6EEC-4133-8B82-6FEE9C4DBD36}" srcOrd="0" destOrd="0" presId="urn:microsoft.com/office/officeart/2005/8/layout/vList2"/>
    <dgm:cxn modelId="{412A3FD9-3440-4AD6-92DB-1929B3CAFCEE}" srcId="{D722AD5A-3FC6-4366-A9AE-BD76464B19A7}" destId="{EFBB4585-D1BB-4F4E-92D9-29F5329145FA}" srcOrd="4" destOrd="0" parTransId="{D6AA4E03-5398-45F5-9653-0442F07AEF7A}" sibTransId="{DBFBEF4E-D844-4EC2-A5F3-132E13AB0897}"/>
    <dgm:cxn modelId="{866AD8D9-83E4-4E61-BD92-8123DB3D6011}" srcId="{D722AD5A-3FC6-4366-A9AE-BD76464B19A7}" destId="{9088CDD2-D084-4181-8611-0EE83C6B8B5C}" srcOrd="5" destOrd="0" parTransId="{8473B540-76AA-48F2-A14E-01D2E2E15AB0}" sibTransId="{A3E5E1AD-FBED-4CDC-B20C-6634EDE042EC}"/>
    <dgm:cxn modelId="{B369AFF8-884C-4161-8351-F6A07AF4F2CF}" srcId="{D722AD5A-3FC6-4366-A9AE-BD76464B19A7}" destId="{E0D02A97-A250-4DEF-A8A3-0CCEBAE461A5}" srcOrd="1" destOrd="0" parTransId="{73EF45E3-827D-465B-9FA0-8CFF163872A3}" sibTransId="{3E0F86D8-0DE0-42BC-A06E-5286226934BA}"/>
    <dgm:cxn modelId="{EDE5C502-8B87-41DB-9B73-326D57C49C15}" type="presParOf" srcId="{7263735D-6EEC-4133-8B82-6FEE9C4DBD36}" destId="{20892A15-D876-4AC4-AA3D-69054139CD58}" srcOrd="0" destOrd="0" presId="urn:microsoft.com/office/officeart/2005/8/layout/vList2"/>
    <dgm:cxn modelId="{73CA3FCE-D75E-4F6D-9EC9-01E4B5E467DC}" type="presParOf" srcId="{7263735D-6EEC-4133-8B82-6FEE9C4DBD36}" destId="{3FCB4F19-45D5-42F9-8D8F-121FC0F6ACDB}" srcOrd="1" destOrd="0" presId="urn:microsoft.com/office/officeart/2005/8/layout/vList2"/>
    <dgm:cxn modelId="{C41EAD4F-02A9-4BDF-9911-B3F7AB0C70ED}" type="presParOf" srcId="{7263735D-6EEC-4133-8B82-6FEE9C4DBD36}" destId="{E36E6519-79D4-4E17-BAF7-BF5D8BA28386}" srcOrd="2" destOrd="0" presId="urn:microsoft.com/office/officeart/2005/8/layout/vList2"/>
    <dgm:cxn modelId="{EEC92729-2200-4EE2-B041-4732401D1C8E}" type="presParOf" srcId="{7263735D-6EEC-4133-8B82-6FEE9C4DBD36}" destId="{3C4D8B36-0164-4304-9AD2-969EED9B6D39}" srcOrd="3" destOrd="0" presId="urn:microsoft.com/office/officeart/2005/8/layout/vList2"/>
    <dgm:cxn modelId="{A940693A-DC98-4271-96BD-54FB9FF8D730}" type="presParOf" srcId="{7263735D-6EEC-4133-8B82-6FEE9C4DBD36}" destId="{E3A3C6E2-5498-4CA6-9BF4-1C942DD99EBF}" srcOrd="4" destOrd="0" presId="urn:microsoft.com/office/officeart/2005/8/layout/vList2"/>
    <dgm:cxn modelId="{F1ECD8A7-AF46-4DBE-BC50-C8537C42B25F}" type="presParOf" srcId="{7263735D-6EEC-4133-8B82-6FEE9C4DBD36}" destId="{90EA4E99-1E41-474C-95AF-6020629B85DE}" srcOrd="5" destOrd="0" presId="urn:microsoft.com/office/officeart/2005/8/layout/vList2"/>
    <dgm:cxn modelId="{83F43EE5-70D4-4FDC-987B-2BFBD538A74E}" type="presParOf" srcId="{7263735D-6EEC-4133-8B82-6FEE9C4DBD36}" destId="{8BF4467C-4442-46DC-AF1D-CAADBDAD469F}" srcOrd="6" destOrd="0" presId="urn:microsoft.com/office/officeart/2005/8/layout/vList2"/>
    <dgm:cxn modelId="{3D79717A-4330-4499-97CE-6E8296A24519}" type="presParOf" srcId="{7263735D-6EEC-4133-8B82-6FEE9C4DBD36}" destId="{F9594E1F-4658-48C9-A9AD-DF87D5679562}" srcOrd="7" destOrd="0" presId="urn:microsoft.com/office/officeart/2005/8/layout/vList2"/>
    <dgm:cxn modelId="{58A51E32-A5CE-451C-A302-71A128F79A86}" type="presParOf" srcId="{7263735D-6EEC-4133-8B82-6FEE9C4DBD36}" destId="{D523F370-3C7C-4191-A1C9-BF0311B43807}" srcOrd="8" destOrd="0" presId="urn:microsoft.com/office/officeart/2005/8/layout/vList2"/>
    <dgm:cxn modelId="{37F03D7B-9B7E-4D3D-8122-BDA7CB6E31A3}" type="presParOf" srcId="{7263735D-6EEC-4133-8B82-6FEE9C4DBD36}" destId="{FAA1D1CE-9B3B-4262-94C7-210F7AC33789}" srcOrd="9" destOrd="0" presId="urn:microsoft.com/office/officeart/2005/8/layout/vList2"/>
    <dgm:cxn modelId="{960E7F27-5918-452E-A47D-78A2A95B62F4}" type="presParOf" srcId="{7263735D-6EEC-4133-8B82-6FEE9C4DBD36}" destId="{67ABD94B-6C8B-49E8-BFB7-69D11C2CA298}" srcOrd="10" destOrd="0" presId="urn:microsoft.com/office/officeart/2005/8/layout/vList2"/>
    <dgm:cxn modelId="{12AFB013-4316-4FF0-9046-15097A43FD02}" type="presParOf" srcId="{7263735D-6EEC-4133-8B82-6FEE9C4DBD36}" destId="{34252D79-9F4F-4881-B623-AF7693420418}" srcOrd="11"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DF27EE8-E8C1-47E6-9898-F0A589ABF8C6}" type="doc">
      <dgm:prSet loTypeId="urn:microsoft.com/office/officeart/2008/layout/LinedList" loCatId="list" qsTypeId="urn:microsoft.com/office/officeart/2005/8/quickstyle/simple1" qsCatId="simple" csTypeId="urn:microsoft.com/office/officeart/2005/8/colors/colorful1" csCatId="colorful" phldr="1"/>
      <dgm:spPr/>
      <dgm:t>
        <a:bodyPr/>
        <a:lstStyle/>
        <a:p>
          <a:endParaRPr lang="en-US"/>
        </a:p>
      </dgm:t>
    </dgm:pt>
    <dgm:pt modelId="{D2D4B300-D241-428D-AC49-6D56619F822C}">
      <dgm:prSet custT="1"/>
      <dgm:spPr/>
      <dgm:t>
        <a:bodyPr/>
        <a:lstStyle/>
        <a:p>
          <a:r>
            <a:rPr lang="hu-HU" sz="2000" dirty="0"/>
            <a:t>A biztonságot csökkentő esetleges sérülések, kopások feltárása szemrevételezéses ellenőrzéssel</a:t>
          </a:r>
          <a:endParaRPr lang="en-US" sz="2000" dirty="0"/>
        </a:p>
      </dgm:t>
    </dgm:pt>
    <dgm:pt modelId="{C11D9587-A3B6-4D5A-9F4E-7374D4E0330F}" type="parTrans" cxnId="{D5EC3DAD-ADA8-47FC-8F1B-A1585FC18170}">
      <dgm:prSet/>
      <dgm:spPr/>
      <dgm:t>
        <a:bodyPr/>
        <a:lstStyle/>
        <a:p>
          <a:endParaRPr lang="en-US"/>
        </a:p>
      </dgm:t>
    </dgm:pt>
    <dgm:pt modelId="{AAC4BC9F-D6A8-42E6-8574-6668946F2E43}" type="sibTrans" cxnId="{D5EC3DAD-ADA8-47FC-8F1B-A1585FC18170}">
      <dgm:prSet/>
      <dgm:spPr/>
      <dgm:t>
        <a:bodyPr/>
        <a:lstStyle/>
        <a:p>
          <a:endParaRPr lang="en-US"/>
        </a:p>
      </dgm:t>
    </dgm:pt>
    <dgm:pt modelId="{76DF10CF-2B20-4204-81A6-4161F112663B}">
      <dgm:prSet custT="1"/>
      <dgm:spPr/>
      <dgm:t>
        <a:bodyPr/>
        <a:lstStyle/>
        <a:p>
          <a:r>
            <a:rPr lang="hu-HU" sz="2000" dirty="0"/>
            <a:t>A gyártói előírásban vagy annak hiányában a termékre vonatkozó </a:t>
          </a:r>
          <a:r>
            <a:rPr lang="hu-HU" sz="2000" b="1" i="1" dirty="0"/>
            <a:t>termékszabványban</a:t>
          </a:r>
          <a:r>
            <a:rPr lang="hu-HU" sz="2000" dirty="0"/>
            <a:t> meghatározottak alapján szigetelési ellenállás mérésének elvégzése. </a:t>
          </a:r>
        </a:p>
        <a:p>
          <a:r>
            <a:rPr lang="hu-HU" sz="2000" dirty="0">
              <a:solidFill>
                <a:srgbClr val="FF0000"/>
              </a:solidFill>
            </a:rPr>
            <a:t>Ha találtok olyan felülvizsgálót aki megvett egy termékszabványt, azonnal értesítsetek!!! </a:t>
          </a:r>
          <a:r>
            <a:rPr lang="hu-HU" sz="2000" dirty="0">
              <a:solidFill>
                <a:srgbClr val="FF0000"/>
              </a:solidFill>
              <a:sym typeface="Wingdings" panose="05000000000000000000" pitchFamily="2" charset="2"/>
            </a:rPr>
            <a:t></a:t>
          </a:r>
          <a:endParaRPr lang="en-US" sz="2000" dirty="0">
            <a:solidFill>
              <a:srgbClr val="FF0000"/>
            </a:solidFill>
          </a:endParaRPr>
        </a:p>
      </dgm:t>
    </dgm:pt>
    <dgm:pt modelId="{78601DAE-A4ED-4E2B-82CC-E89ABCBFAB05}" type="parTrans" cxnId="{85B66CEC-1AC8-4BA8-8D49-40404E2C3E9B}">
      <dgm:prSet/>
      <dgm:spPr/>
      <dgm:t>
        <a:bodyPr/>
        <a:lstStyle/>
        <a:p>
          <a:endParaRPr lang="en-US"/>
        </a:p>
      </dgm:t>
    </dgm:pt>
    <dgm:pt modelId="{A24657B5-26BF-4FBB-AA51-2B4E196AFE08}" type="sibTrans" cxnId="{85B66CEC-1AC8-4BA8-8D49-40404E2C3E9B}">
      <dgm:prSet/>
      <dgm:spPr/>
      <dgm:t>
        <a:bodyPr/>
        <a:lstStyle/>
        <a:p>
          <a:endParaRPr lang="en-US"/>
        </a:p>
      </dgm:t>
    </dgm:pt>
    <dgm:pt modelId="{B21D56E6-6799-4166-A748-8F73DB22E1D9}">
      <dgm:prSet custT="1"/>
      <dgm:spPr/>
      <dgm:t>
        <a:bodyPr/>
        <a:lstStyle/>
        <a:p>
          <a:r>
            <a:rPr lang="hu-HU" sz="2000" dirty="0"/>
            <a:t>Szemrevételezés: olyan villamos biztonsági felülvizsgálat, amely hozzáférést elősegítő eszközök vagy szerszámok használata nélkül felfedi a szemmel látható hibákat. A vizsgálatok elvégzésének tényét és annak eredményét a villamos biztonsági felülvizsgálat végzője jegyzőkönyvben rögzíti. </a:t>
          </a:r>
          <a:endParaRPr lang="en-US" sz="2000" dirty="0"/>
        </a:p>
      </dgm:t>
    </dgm:pt>
    <dgm:pt modelId="{786294F5-3468-4AA8-93AA-1758AC4271FC}" type="parTrans" cxnId="{1FB28501-A46F-418B-8CF5-615B995C21F6}">
      <dgm:prSet/>
      <dgm:spPr/>
      <dgm:t>
        <a:bodyPr/>
        <a:lstStyle/>
        <a:p>
          <a:endParaRPr lang="en-US"/>
        </a:p>
      </dgm:t>
    </dgm:pt>
    <dgm:pt modelId="{513E23E1-EB4A-4AB0-92F8-33E5932B1E9F}" type="sibTrans" cxnId="{1FB28501-A46F-418B-8CF5-615B995C21F6}">
      <dgm:prSet/>
      <dgm:spPr/>
      <dgm:t>
        <a:bodyPr/>
        <a:lstStyle/>
        <a:p>
          <a:endParaRPr lang="en-US"/>
        </a:p>
      </dgm:t>
    </dgm:pt>
    <dgm:pt modelId="{D0248504-8B34-4AF2-9338-F16251AF7DC9}">
      <dgm:prSet custT="1"/>
      <dgm:spPr/>
      <dgm:t>
        <a:bodyPr/>
        <a:lstStyle/>
        <a:p>
          <a:r>
            <a:rPr lang="hu-HU" sz="2000" dirty="0"/>
            <a:t>Az ellenőrzésen meg nem felelt szerszámot vagy transzformátort nem szabad üzembe helyezni, el kell különíteni, le kell selejtezni vagy javításra kell küldeni. Javítás után csak az elvégzett vizsgálatok megfelelő eredménye esetén szabad üzembe helyezni. </a:t>
          </a:r>
        </a:p>
        <a:p>
          <a:r>
            <a:rPr lang="hu-HU" sz="2000" dirty="0"/>
            <a:t>Csak akkor kell rá jelölés a vizsgálat elvégzéséről, ha külső munkákhoz is használják, kiviszik a telephelyről, üzemből.</a:t>
          </a:r>
          <a:endParaRPr lang="en-US" sz="2000" dirty="0"/>
        </a:p>
      </dgm:t>
    </dgm:pt>
    <dgm:pt modelId="{989DE395-A2B5-4D7C-9395-7A7DB3C0BD47}" type="parTrans" cxnId="{89D615D7-F986-4BAB-AFFB-CC68478685C1}">
      <dgm:prSet/>
      <dgm:spPr/>
      <dgm:t>
        <a:bodyPr/>
        <a:lstStyle/>
        <a:p>
          <a:endParaRPr lang="en-US"/>
        </a:p>
      </dgm:t>
    </dgm:pt>
    <dgm:pt modelId="{CBF757F4-6FC1-4638-ADDC-00A7BF58F573}" type="sibTrans" cxnId="{89D615D7-F986-4BAB-AFFB-CC68478685C1}">
      <dgm:prSet/>
      <dgm:spPr/>
      <dgm:t>
        <a:bodyPr/>
        <a:lstStyle/>
        <a:p>
          <a:endParaRPr lang="en-US"/>
        </a:p>
      </dgm:t>
    </dgm:pt>
    <dgm:pt modelId="{2861EF08-7A83-4977-B6F6-D2FA5BD98B54}" type="pres">
      <dgm:prSet presAssocID="{0DF27EE8-E8C1-47E6-9898-F0A589ABF8C6}" presName="vert0" presStyleCnt="0">
        <dgm:presLayoutVars>
          <dgm:dir/>
          <dgm:animOne val="branch"/>
          <dgm:animLvl val="lvl"/>
        </dgm:presLayoutVars>
      </dgm:prSet>
      <dgm:spPr/>
    </dgm:pt>
    <dgm:pt modelId="{2AA6425F-7C10-41F4-A731-C254C90F1B1C}" type="pres">
      <dgm:prSet presAssocID="{D2D4B300-D241-428D-AC49-6D56619F822C}" presName="thickLine" presStyleLbl="alignNode1" presStyleIdx="0" presStyleCnt="4"/>
      <dgm:spPr/>
    </dgm:pt>
    <dgm:pt modelId="{2D2DE746-5298-40DE-AB9B-6AE5AA1562FD}" type="pres">
      <dgm:prSet presAssocID="{D2D4B300-D241-428D-AC49-6D56619F822C}" presName="horz1" presStyleCnt="0"/>
      <dgm:spPr/>
    </dgm:pt>
    <dgm:pt modelId="{D0DDBA94-9140-4E23-BD48-7BD2AA1CD034}" type="pres">
      <dgm:prSet presAssocID="{D2D4B300-D241-428D-AC49-6D56619F822C}" presName="tx1" presStyleLbl="revTx" presStyleIdx="0" presStyleCnt="4" custScaleY="63006"/>
      <dgm:spPr/>
    </dgm:pt>
    <dgm:pt modelId="{ACB5F4A2-1F48-45EA-B362-D1D1A25A6B12}" type="pres">
      <dgm:prSet presAssocID="{D2D4B300-D241-428D-AC49-6D56619F822C}" presName="vert1" presStyleCnt="0"/>
      <dgm:spPr/>
    </dgm:pt>
    <dgm:pt modelId="{3F576840-F777-42D0-A34B-061177DCBFD6}" type="pres">
      <dgm:prSet presAssocID="{76DF10CF-2B20-4204-81A6-4161F112663B}" presName="thickLine" presStyleLbl="alignNode1" presStyleIdx="1" presStyleCnt="4"/>
      <dgm:spPr/>
    </dgm:pt>
    <dgm:pt modelId="{A4D621FB-8DCF-453A-902E-382ACE6B1AB1}" type="pres">
      <dgm:prSet presAssocID="{76DF10CF-2B20-4204-81A6-4161F112663B}" presName="horz1" presStyleCnt="0"/>
      <dgm:spPr/>
    </dgm:pt>
    <dgm:pt modelId="{1C391246-BBE3-47AB-A61E-BA0C595C5230}" type="pres">
      <dgm:prSet presAssocID="{76DF10CF-2B20-4204-81A6-4161F112663B}" presName="tx1" presStyleLbl="revTx" presStyleIdx="1" presStyleCnt="4"/>
      <dgm:spPr/>
    </dgm:pt>
    <dgm:pt modelId="{A4EE3C71-D677-4D13-97B8-6DEEBEE9F31F}" type="pres">
      <dgm:prSet presAssocID="{76DF10CF-2B20-4204-81A6-4161F112663B}" presName="vert1" presStyleCnt="0"/>
      <dgm:spPr/>
    </dgm:pt>
    <dgm:pt modelId="{A90C736F-10A1-4BCE-9FA9-3FF8693174AF}" type="pres">
      <dgm:prSet presAssocID="{B21D56E6-6799-4166-A748-8F73DB22E1D9}" presName="thickLine" presStyleLbl="alignNode1" presStyleIdx="2" presStyleCnt="4"/>
      <dgm:spPr/>
    </dgm:pt>
    <dgm:pt modelId="{FA96F507-19EE-4637-8005-79A2194711F3}" type="pres">
      <dgm:prSet presAssocID="{B21D56E6-6799-4166-A748-8F73DB22E1D9}" presName="horz1" presStyleCnt="0"/>
      <dgm:spPr/>
    </dgm:pt>
    <dgm:pt modelId="{5545227E-80EC-4B9F-B8C2-57E907AB55CD}" type="pres">
      <dgm:prSet presAssocID="{B21D56E6-6799-4166-A748-8F73DB22E1D9}" presName="tx1" presStyleLbl="revTx" presStyleIdx="2" presStyleCnt="4"/>
      <dgm:spPr/>
    </dgm:pt>
    <dgm:pt modelId="{674C5F46-133B-4E5C-8DFC-BBBCB5C2CEB3}" type="pres">
      <dgm:prSet presAssocID="{B21D56E6-6799-4166-A748-8F73DB22E1D9}" presName="vert1" presStyleCnt="0"/>
      <dgm:spPr/>
    </dgm:pt>
    <dgm:pt modelId="{F32E6665-ED8D-4398-A6D5-E8F5FCEF4424}" type="pres">
      <dgm:prSet presAssocID="{D0248504-8B34-4AF2-9338-F16251AF7DC9}" presName="thickLine" presStyleLbl="alignNode1" presStyleIdx="3" presStyleCnt="4"/>
      <dgm:spPr/>
    </dgm:pt>
    <dgm:pt modelId="{C4F1A662-05D4-47AF-B07B-B57283B6D070}" type="pres">
      <dgm:prSet presAssocID="{D0248504-8B34-4AF2-9338-F16251AF7DC9}" presName="horz1" presStyleCnt="0"/>
      <dgm:spPr/>
    </dgm:pt>
    <dgm:pt modelId="{758E330C-B505-4F19-91B8-DF70EE283472}" type="pres">
      <dgm:prSet presAssocID="{D0248504-8B34-4AF2-9338-F16251AF7DC9}" presName="tx1" presStyleLbl="revTx" presStyleIdx="3" presStyleCnt="4"/>
      <dgm:spPr/>
    </dgm:pt>
    <dgm:pt modelId="{767C5F72-A31C-4566-8657-B723521A16C5}" type="pres">
      <dgm:prSet presAssocID="{D0248504-8B34-4AF2-9338-F16251AF7DC9}" presName="vert1" presStyleCnt="0"/>
      <dgm:spPr/>
    </dgm:pt>
  </dgm:ptLst>
  <dgm:cxnLst>
    <dgm:cxn modelId="{1FB28501-A46F-418B-8CF5-615B995C21F6}" srcId="{0DF27EE8-E8C1-47E6-9898-F0A589ABF8C6}" destId="{B21D56E6-6799-4166-A748-8F73DB22E1D9}" srcOrd="2" destOrd="0" parTransId="{786294F5-3468-4AA8-93AA-1758AC4271FC}" sibTransId="{513E23E1-EB4A-4AB0-92F8-33E5932B1E9F}"/>
    <dgm:cxn modelId="{84F4284D-39B4-41F9-9556-53B5AE89EDDE}" type="presOf" srcId="{76DF10CF-2B20-4204-81A6-4161F112663B}" destId="{1C391246-BBE3-47AB-A61E-BA0C595C5230}" srcOrd="0" destOrd="0" presId="urn:microsoft.com/office/officeart/2008/layout/LinedList"/>
    <dgm:cxn modelId="{E7E89E70-CAC8-41B7-A7E2-EBD6C1C9B198}" type="presOf" srcId="{D2D4B300-D241-428D-AC49-6D56619F822C}" destId="{D0DDBA94-9140-4E23-BD48-7BD2AA1CD034}" srcOrd="0" destOrd="0" presId="urn:microsoft.com/office/officeart/2008/layout/LinedList"/>
    <dgm:cxn modelId="{69EA5374-EC59-46C4-818E-E6660866FCE9}" type="presOf" srcId="{B21D56E6-6799-4166-A748-8F73DB22E1D9}" destId="{5545227E-80EC-4B9F-B8C2-57E907AB55CD}" srcOrd="0" destOrd="0" presId="urn:microsoft.com/office/officeart/2008/layout/LinedList"/>
    <dgm:cxn modelId="{D5EC3DAD-ADA8-47FC-8F1B-A1585FC18170}" srcId="{0DF27EE8-E8C1-47E6-9898-F0A589ABF8C6}" destId="{D2D4B300-D241-428D-AC49-6D56619F822C}" srcOrd="0" destOrd="0" parTransId="{C11D9587-A3B6-4D5A-9F4E-7374D4E0330F}" sibTransId="{AAC4BC9F-D6A8-42E6-8574-6668946F2E43}"/>
    <dgm:cxn modelId="{966868B5-6335-45AF-8FF9-D621CA96ABB1}" type="presOf" srcId="{D0248504-8B34-4AF2-9338-F16251AF7DC9}" destId="{758E330C-B505-4F19-91B8-DF70EE283472}" srcOrd="0" destOrd="0" presId="urn:microsoft.com/office/officeart/2008/layout/LinedList"/>
    <dgm:cxn modelId="{89D615D7-F986-4BAB-AFFB-CC68478685C1}" srcId="{0DF27EE8-E8C1-47E6-9898-F0A589ABF8C6}" destId="{D0248504-8B34-4AF2-9338-F16251AF7DC9}" srcOrd="3" destOrd="0" parTransId="{989DE395-A2B5-4D7C-9395-7A7DB3C0BD47}" sibTransId="{CBF757F4-6FC1-4638-ADDC-00A7BF58F573}"/>
    <dgm:cxn modelId="{5F0CE7D8-4F0A-4F65-A564-9B0F63059DE7}" type="presOf" srcId="{0DF27EE8-E8C1-47E6-9898-F0A589ABF8C6}" destId="{2861EF08-7A83-4977-B6F6-D2FA5BD98B54}" srcOrd="0" destOrd="0" presId="urn:microsoft.com/office/officeart/2008/layout/LinedList"/>
    <dgm:cxn modelId="{85B66CEC-1AC8-4BA8-8D49-40404E2C3E9B}" srcId="{0DF27EE8-E8C1-47E6-9898-F0A589ABF8C6}" destId="{76DF10CF-2B20-4204-81A6-4161F112663B}" srcOrd="1" destOrd="0" parTransId="{78601DAE-A4ED-4E2B-82CC-E89ABCBFAB05}" sibTransId="{A24657B5-26BF-4FBB-AA51-2B4E196AFE08}"/>
    <dgm:cxn modelId="{04098639-1447-4F91-9515-E8AD8C4A4E63}" type="presParOf" srcId="{2861EF08-7A83-4977-B6F6-D2FA5BD98B54}" destId="{2AA6425F-7C10-41F4-A731-C254C90F1B1C}" srcOrd="0" destOrd="0" presId="urn:microsoft.com/office/officeart/2008/layout/LinedList"/>
    <dgm:cxn modelId="{5530B4F3-9AD5-4155-99F6-5817FA910F13}" type="presParOf" srcId="{2861EF08-7A83-4977-B6F6-D2FA5BD98B54}" destId="{2D2DE746-5298-40DE-AB9B-6AE5AA1562FD}" srcOrd="1" destOrd="0" presId="urn:microsoft.com/office/officeart/2008/layout/LinedList"/>
    <dgm:cxn modelId="{0C0C1F53-AACB-4BBC-AB77-5308241A06CB}" type="presParOf" srcId="{2D2DE746-5298-40DE-AB9B-6AE5AA1562FD}" destId="{D0DDBA94-9140-4E23-BD48-7BD2AA1CD034}" srcOrd="0" destOrd="0" presId="urn:microsoft.com/office/officeart/2008/layout/LinedList"/>
    <dgm:cxn modelId="{1F23FFC8-C509-449E-84A4-FB6F6FE85061}" type="presParOf" srcId="{2D2DE746-5298-40DE-AB9B-6AE5AA1562FD}" destId="{ACB5F4A2-1F48-45EA-B362-D1D1A25A6B12}" srcOrd="1" destOrd="0" presId="urn:microsoft.com/office/officeart/2008/layout/LinedList"/>
    <dgm:cxn modelId="{4A34C8A4-4563-4B87-9AC7-C620EC728237}" type="presParOf" srcId="{2861EF08-7A83-4977-B6F6-D2FA5BD98B54}" destId="{3F576840-F777-42D0-A34B-061177DCBFD6}" srcOrd="2" destOrd="0" presId="urn:microsoft.com/office/officeart/2008/layout/LinedList"/>
    <dgm:cxn modelId="{0B4DF8F0-79A2-420E-9F9C-9B6FCDC86849}" type="presParOf" srcId="{2861EF08-7A83-4977-B6F6-D2FA5BD98B54}" destId="{A4D621FB-8DCF-453A-902E-382ACE6B1AB1}" srcOrd="3" destOrd="0" presId="urn:microsoft.com/office/officeart/2008/layout/LinedList"/>
    <dgm:cxn modelId="{5619966C-B195-492E-AB2A-70ACF71FFCCE}" type="presParOf" srcId="{A4D621FB-8DCF-453A-902E-382ACE6B1AB1}" destId="{1C391246-BBE3-47AB-A61E-BA0C595C5230}" srcOrd="0" destOrd="0" presId="urn:microsoft.com/office/officeart/2008/layout/LinedList"/>
    <dgm:cxn modelId="{FC32C9CE-5285-4753-A112-0200FB293BF3}" type="presParOf" srcId="{A4D621FB-8DCF-453A-902E-382ACE6B1AB1}" destId="{A4EE3C71-D677-4D13-97B8-6DEEBEE9F31F}" srcOrd="1" destOrd="0" presId="urn:microsoft.com/office/officeart/2008/layout/LinedList"/>
    <dgm:cxn modelId="{397CD112-FA3B-4A03-A3DA-7D0248AA3323}" type="presParOf" srcId="{2861EF08-7A83-4977-B6F6-D2FA5BD98B54}" destId="{A90C736F-10A1-4BCE-9FA9-3FF8693174AF}" srcOrd="4" destOrd="0" presId="urn:microsoft.com/office/officeart/2008/layout/LinedList"/>
    <dgm:cxn modelId="{60C30719-9D2C-42EB-A0F6-FB056111F32D}" type="presParOf" srcId="{2861EF08-7A83-4977-B6F6-D2FA5BD98B54}" destId="{FA96F507-19EE-4637-8005-79A2194711F3}" srcOrd="5" destOrd="0" presId="urn:microsoft.com/office/officeart/2008/layout/LinedList"/>
    <dgm:cxn modelId="{0EA33C18-3AFF-4599-B23E-10C7342CF54D}" type="presParOf" srcId="{FA96F507-19EE-4637-8005-79A2194711F3}" destId="{5545227E-80EC-4B9F-B8C2-57E907AB55CD}" srcOrd="0" destOrd="0" presId="urn:microsoft.com/office/officeart/2008/layout/LinedList"/>
    <dgm:cxn modelId="{99EED1ED-AEE1-4170-A15B-346C2FCC0DCB}" type="presParOf" srcId="{FA96F507-19EE-4637-8005-79A2194711F3}" destId="{674C5F46-133B-4E5C-8DFC-BBBCB5C2CEB3}" srcOrd="1" destOrd="0" presId="urn:microsoft.com/office/officeart/2008/layout/LinedList"/>
    <dgm:cxn modelId="{B7A5CE2B-BF03-4F92-B3C2-69FB4E6DBD75}" type="presParOf" srcId="{2861EF08-7A83-4977-B6F6-D2FA5BD98B54}" destId="{F32E6665-ED8D-4398-A6D5-E8F5FCEF4424}" srcOrd="6" destOrd="0" presId="urn:microsoft.com/office/officeart/2008/layout/LinedList"/>
    <dgm:cxn modelId="{9EC0EE76-5E34-4E14-9FBE-869F753F962F}" type="presParOf" srcId="{2861EF08-7A83-4977-B6F6-D2FA5BD98B54}" destId="{C4F1A662-05D4-47AF-B07B-B57283B6D070}" srcOrd="7" destOrd="0" presId="urn:microsoft.com/office/officeart/2008/layout/LinedList"/>
    <dgm:cxn modelId="{4ED56DDC-AD82-4DFF-BF8F-6E5EA9ACB6B5}" type="presParOf" srcId="{C4F1A662-05D4-47AF-B07B-B57283B6D070}" destId="{758E330C-B505-4F19-91B8-DF70EE283472}" srcOrd="0" destOrd="0" presId="urn:microsoft.com/office/officeart/2008/layout/LinedList"/>
    <dgm:cxn modelId="{3EF11701-7261-41A7-922E-FA7BC9C70AFF}" type="presParOf" srcId="{C4F1A662-05D4-47AF-B07B-B57283B6D070}" destId="{767C5F72-A31C-4566-8657-B723521A16C5}" srcOrd="1" destOrd="0" presId="urn:microsoft.com/office/officeart/2008/layout/Line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0892A15-D876-4AC4-AA3D-69054139CD58}">
      <dsp:nvSpPr>
        <dsp:cNvPr id="0" name=""/>
        <dsp:cNvSpPr/>
      </dsp:nvSpPr>
      <dsp:spPr>
        <a:xfrm>
          <a:off x="0" y="53872"/>
          <a:ext cx="10515600" cy="603281"/>
        </a:xfrm>
        <a:prstGeom prst="round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hu-HU" sz="2400" kern="1200" dirty="0"/>
            <a:t>Új villamos berendezés létesítésekor az üzemszerű használatbavétel előtt</a:t>
          </a:r>
          <a:endParaRPr lang="en-US" sz="2400" kern="1200" dirty="0"/>
        </a:p>
      </dsp:txBody>
      <dsp:txXfrm>
        <a:off x="29450" y="83322"/>
        <a:ext cx="10456700" cy="544381"/>
      </dsp:txXfrm>
    </dsp:sp>
    <dsp:sp modelId="{E36E6519-79D4-4E17-BAF7-BF5D8BA28386}">
      <dsp:nvSpPr>
        <dsp:cNvPr id="0" name=""/>
        <dsp:cNvSpPr/>
      </dsp:nvSpPr>
      <dsp:spPr>
        <a:xfrm>
          <a:off x="0" y="729154"/>
          <a:ext cx="10515600" cy="603281"/>
        </a:xfrm>
        <a:prstGeom prst="roundRect">
          <a:avLst/>
        </a:prstGeom>
        <a:solidFill>
          <a:schemeClr val="accent2">
            <a:hueOff val="1288723"/>
            <a:satOff val="-3699"/>
            <a:lumOff val="-5922"/>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hu-HU" sz="1800" kern="1200" dirty="0"/>
            <a:t>A villamos berendezés </a:t>
          </a:r>
          <a:r>
            <a:rPr lang="hu-HU" sz="2000" kern="1200" dirty="0"/>
            <a:t>bővítése</a:t>
          </a:r>
          <a:r>
            <a:rPr lang="hu-HU" sz="1800" kern="1200" dirty="0"/>
            <a:t>, </a:t>
          </a:r>
          <a:r>
            <a:rPr lang="hu-HU" sz="2000" kern="1200" dirty="0"/>
            <a:t>átalakítása</a:t>
          </a:r>
          <a:r>
            <a:rPr lang="hu-HU" sz="1800" kern="1200" dirty="0"/>
            <a:t> és javítása alkalmával, a szerelői ellenőrzés elvégzése után</a:t>
          </a:r>
          <a:endParaRPr lang="en-US" sz="1800" kern="1200" dirty="0"/>
        </a:p>
      </dsp:txBody>
      <dsp:txXfrm>
        <a:off x="29450" y="758604"/>
        <a:ext cx="10456700" cy="544381"/>
      </dsp:txXfrm>
    </dsp:sp>
    <dsp:sp modelId="{E3A3C6E2-5498-4CA6-9BF4-1C942DD99EBF}">
      <dsp:nvSpPr>
        <dsp:cNvPr id="0" name=""/>
        <dsp:cNvSpPr/>
      </dsp:nvSpPr>
      <dsp:spPr>
        <a:xfrm>
          <a:off x="0" y="1404435"/>
          <a:ext cx="10515600" cy="603281"/>
        </a:xfrm>
        <a:prstGeom prst="roundRect">
          <a:avLst/>
        </a:prstGeom>
        <a:solidFill>
          <a:schemeClr val="accent2">
            <a:hueOff val="2577445"/>
            <a:satOff val="-7397"/>
            <a:lumOff val="-11844"/>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hu-HU" sz="2500" kern="1200" dirty="0"/>
            <a:t>Rendkívüli esemény bekövetkezése után, soron kívül</a:t>
          </a:r>
          <a:endParaRPr lang="en-US" sz="2500" kern="1200" dirty="0"/>
        </a:p>
      </dsp:txBody>
      <dsp:txXfrm>
        <a:off x="29450" y="1433885"/>
        <a:ext cx="10456700" cy="544381"/>
      </dsp:txXfrm>
    </dsp:sp>
    <dsp:sp modelId="{8BF4467C-4442-46DC-AF1D-CAADBDAD469F}">
      <dsp:nvSpPr>
        <dsp:cNvPr id="0" name=""/>
        <dsp:cNvSpPr/>
      </dsp:nvSpPr>
      <dsp:spPr>
        <a:xfrm>
          <a:off x="0" y="2079716"/>
          <a:ext cx="10515600" cy="603281"/>
        </a:xfrm>
        <a:prstGeom prst="roundRect">
          <a:avLst/>
        </a:prstGeom>
        <a:solidFill>
          <a:schemeClr val="accent2">
            <a:hueOff val="3866169"/>
            <a:satOff val="-11096"/>
            <a:lumOff val="-17765"/>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hu-HU" sz="2500" kern="1200"/>
            <a:t>Lakóépület, felülvizsgálat 6 évente</a:t>
          </a:r>
          <a:endParaRPr lang="en-US" sz="2500" kern="1200"/>
        </a:p>
      </dsp:txBody>
      <dsp:txXfrm>
        <a:off x="29450" y="2109166"/>
        <a:ext cx="10456700" cy="544381"/>
      </dsp:txXfrm>
    </dsp:sp>
    <dsp:sp modelId="{D523F370-3C7C-4191-A1C9-BF0311B43807}">
      <dsp:nvSpPr>
        <dsp:cNvPr id="0" name=""/>
        <dsp:cNvSpPr/>
      </dsp:nvSpPr>
      <dsp:spPr>
        <a:xfrm>
          <a:off x="0" y="2754997"/>
          <a:ext cx="10515600" cy="603281"/>
        </a:xfrm>
        <a:prstGeom prst="roundRect">
          <a:avLst/>
        </a:prstGeom>
        <a:solidFill>
          <a:schemeClr val="accent2">
            <a:hueOff val="5154891"/>
            <a:satOff val="-14794"/>
            <a:lumOff val="-23687"/>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hu-HU" sz="2500" kern="1200"/>
            <a:t>Munkahelynek minősülő, felülvizsgálat 3 évente</a:t>
          </a:r>
          <a:endParaRPr lang="en-US" sz="2500" kern="1200"/>
        </a:p>
      </dsp:txBody>
      <dsp:txXfrm>
        <a:off x="29450" y="2784447"/>
        <a:ext cx="10456700" cy="544381"/>
      </dsp:txXfrm>
    </dsp:sp>
    <dsp:sp modelId="{67ABD94B-6C8B-49E8-BFB7-69D11C2CA298}">
      <dsp:nvSpPr>
        <dsp:cNvPr id="0" name=""/>
        <dsp:cNvSpPr/>
      </dsp:nvSpPr>
      <dsp:spPr>
        <a:xfrm>
          <a:off x="0" y="3430279"/>
          <a:ext cx="10515600" cy="603281"/>
        </a:xfrm>
        <a:prstGeom prst="roundRect">
          <a:avLst/>
        </a:prstGeom>
        <a:solidFill>
          <a:schemeClr val="accent2">
            <a:hueOff val="6443614"/>
            <a:satOff val="-18493"/>
            <a:lumOff val="-29609"/>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hu-HU" sz="2500" kern="1200" dirty="0"/>
            <a:t>Kéziszerszámok </a:t>
          </a:r>
          <a:r>
            <a:rPr lang="hu-HU" sz="2500" kern="1200" dirty="0">
              <a:sym typeface="Wingdings" panose="05000000000000000000" pitchFamily="2" charset="2"/>
            </a:rPr>
            <a:t></a:t>
          </a:r>
          <a:r>
            <a:rPr lang="hu-HU" sz="2500" kern="1200" dirty="0"/>
            <a:t> ellenőrzésük, évente</a:t>
          </a:r>
          <a:endParaRPr lang="en-US" sz="2500" kern="1200" dirty="0"/>
        </a:p>
      </dsp:txBody>
      <dsp:txXfrm>
        <a:off x="29450" y="3459729"/>
        <a:ext cx="10456700" cy="544381"/>
      </dsp:txXfrm>
    </dsp:sp>
    <dsp:sp modelId="{34252D79-9F4F-4881-B623-AF7693420418}">
      <dsp:nvSpPr>
        <dsp:cNvPr id="0" name=""/>
        <dsp:cNvSpPr/>
      </dsp:nvSpPr>
      <dsp:spPr>
        <a:xfrm>
          <a:off x="0" y="4033560"/>
          <a:ext cx="10515600" cy="414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22860" rIns="128016" bIns="22860" numCol="1" spcCol="1270" anchor="t" anchorCtr="0">
          <a:noAutofit/>
        </a:bodyPr>
        <a:lstStyle/>
        <a:p>
          <a:pPr marL="171450" lvl="1" indent="-171450" algn="l" defTabSz="800100">
            <a:lnSpc>
              <a:spcPct val="90000"/>
            </a:lnSpc>
            <a:spcBef>
              <a:spcPct val="0"/>
            </a:spcBef>
            <a:spcAft>
              <a:spcPct val="20000"/>
            </a:spcAft>
            <a:buChar char="•"/>
          </a:pPr>
          <a:endParaRPr lang="en-US" sz="1800" kern="1200" dirty="0"/>
        </a:p>
      </dsp:txBody>
      <dsp:txXfrm>
        <a:off x="0" y="4033560"/>
        <a:ext cx="10515600" cy="41400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AA6425F-7C10-41F4-A731-C254C90F1B1C}">
      <dsp:nvSpPr>
        <dsp:cNvPr id="0" name=""/>
        <dsp:cNvSpPr/>
      </dsp:nvSpPr>
      <dsp:spPr>
        <a:xfrm>
          <a:off x="0" y="805"/>
          <a:ext cx="10515600" cy="0"/>
        </a:xfrm>
        <a:prstGeom prst="line">
          <a:avLst/>
        </a:prstGeom>
        <a:solidFill>
          <a:schemeClr val="accent2">
            <a:hueOff val="0"/>
            <a:satOff val="0"/>
            <a:lumOff val="0"/>
            <a:alphaOff val="0"/>
          </a:schemeClr>
        </a:solidFill>
        <a:ln w="1905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0DDBA94-9140-4E23-BD48-7BD2AA1CD034}">
      <dsp:nvSpPr>
        <dsp:cNvPr id="0" name=""/>
        <dsp:cNvSpPr/>
      </dsp:nvSpPr>
      <dsp:spPr>
        <a:xfrm>
          <a:off x="0" y="805"/>
          <a:ext cx="10515600" cy="8860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hu-HU" sz="2000" kern="1200" dirty="0"/>
            <a:t>A biztonságot csökkentő esetleges sérülések, kopások feltárása szemrevételezéses ellenőrzéssel</a:t>
          </a:r>
          <a:endParaRPr lang="en-US" sz="2000" kern="1200" dirty="0"/>
        </a:p>
      </dsp:txBody>
      <dsp:txXfrm>
        <a:off x="0" y="805"/>
        <a:ext cx="10515600" cy="886046"/>
      </dsp:txXfrm>
    </dsp:sp>
    <dsp:sp modelId="{3F576840-F777-42D0-A34B-061177DCBFD6}">
      <dsp:nvSpPr>
        <dsp:cNvPr id="0" name=""/>
        <dsp:cNvSpPr/>
      </dsp:nvSpPr>
      <dsp:spPr>
        <a:xfrm>
          <a:off x="0" y="886852"/>
          <a:ext cx="10515600" cy="0"/>
        </a:xfrm>
        <a:prstGeom prst="line">
          <a:avLst/>
        </a:prstGeom>
        <a:solidFill>
          <a:schemeClr val="accent3">
            <a:hueOff val="0"/>
            <a:satOff val="0"/>
            <a:lumOff val="0"/>
            <a:alphaOff val="0"/>
          </a:schemeClr>
        </a:solidFill>
        <a:ln w="1905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C391246-BBE3-47AB-A61E-BA0C595C5230}">
      <dsp:nvSpPr>
        <dsp:cNvPr id="0" name=""/>
        <dsp:cNvSpPr/>
      </dsp:nvSpPr>
      <dsp:spPr>
        <a:xfrm>
          <a:off x="0" y="886852"/>
          <a:ext cx="10515600" cy="14062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hu-HU" sz="2000" kern="1200" dirty="0"/>
            <a:t>A gyártói előírásban vagy annak hiányában a termékre vonatkozó </a:t>
          </a:r>
          <a:r>
            <a:rPr lang="hu-HU" sz="2000" b="1" i="1" kern="1200" dirty="0"/>
            <a:t>termékszabványban</a:t>
          </a:r>
          <a:r>
            <a:rPr lang="hu-HU" sz="2000" kern="1200" dirty="0"/>
            <a:t> meghatározottak alapján szigetelési ellenállás mérésének elvégzése. </a:t>
          </a:r>
        </a:p>
        <a:p>
          <a:pPr marL="0" lvl="0" indent="0" algn="l" defTabSz="889000">
            <a:lnSpc>
              <a:spcPct val="90000"/>
            </a:lnSpc>
            <a:spcBef>
              <a:spcPct val="0"/>
            </a:spcBef>
            <a:spcAft>
              <a:spcPct val="35000"/>
            </a:spcAft>
            <a:buNone/>
          </a:pPr>
          <a:r>
            <a:rPr lang="hu-HU" sz="2000" kern="1200" dirty="0">
              <a:solidFill>
                <a:srgbClr val="FF0000"/>
              </a:solidFill>
            </a:rPr>
            <a:t>Ha találtok olyan felülvizsgálót aki megvett egy termékszabványt, azonnal értesítsetek!!! </a:t>
          </a:r>
          <a:r>
            <a:rPr lang="hu-HU" sz="2000" kern="1200" dirty="0">
              <a:solidFill>
                <a:srgbClr val="FF0000"/>
              </a:solidFill>
              <a:sym typeface="Wingdings" panose="05000000000000000000" pitchFamily="2" charset="2"/>
            </a:rPr>
            <a:t></a:t>
          </a:r>
          <a:endParaRPr lang="en-US" sz="2000" kern="1200" dirty="0">
            <a:solidFill>
              <a:srgbClr val="FF0000"/>
            </a:solidFill>
          </a:endParaRPr>
        </a:p>
      </dsp:txBody>
      <dsp:txXfrm>
        <a:off x="0" y="886852"/>
        <a:ext cx="10515600" cy="1406289"/>
      </dsp:txXfrm>
    </dsp:sp>
    <dsp:sp modelId="{A90C736F-10A1-4BCE-9FA9-3FF8693174AF}">
      <dsp:nvSpPr>
        <dsp:cNvPr id="0" name=""/>
        <dsp:cNvSpPr/>
      </dsp:nvSpPr>
      <dsp:spPr>
        <a:xfrm>
          <a:off x="0" y="2293142"/>
          <a:ext cx="10515600" cy="0"/>
        </a:xfrm>
        <a:prstGeom prst="line">
          <a:avLst/>
        </a:prstGeom>
        <a:solidFill>
          <a:schemeClr val="accent4">
            <a:hueOff val="0"/>
            <a:satOff val="0"/>
            <a:lumOff val="0"/>
            <a:alphaOff val="0"/>
          </a:schemeClr>
        </a:solidFill>
        <a:ln w="1905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545227E-80EC-4B9F-B8C2-57E907AB55CD}">
      <dsp:nvSpPr>
        <dsp:cNvPr id="0" name=""/>
        <dsp:cNvSpPr/>
      </dsp:nvSpPr>
      <dsp:spPr>
        <a:xfrm>
          <a:off x="0" y="2293142"/>
          <a:ext cx="10515600" cy="14062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hu-HU" sz="2000" kern="1200" dirty="0"/>
            <a:t>Szemrevételezés: olyan villamos biztonsági felülvizsgálat, amely hozzáférést elősegítő eszközök vagy szerszámok használata nélkül felfedi a szemmel látható hibákat. A vizsgálatok elvégzésének tényét és annak eredményét a villamos biztonsági felülvizsgálat végzője jegyzőkönyvben rögzíti. </a:t>
          </a:r>
          <a:endParaRPr lang="en-US" sz="2000" kern="1200" dirty="0"/>
        </a:p>
      </dsp:txBody>
      <dsp:txXfrm>
        <a:off x="0" y="2293142"/>
        <a:ext cx="10515600" cy="1406289"/>
      </dsp:txXfrm>
    </dsp:sp>
    <dsp:sp modelId="{F32E6665-ED8D-4398-A6D5-E8F5FCEF4424}">
      <dsp:nvSpPr>
        <dsp:cNvPr id="0" name=""/>
        <dsp:cNvSpPr/>
      </dsp:nvSpPr>
      <dsp:spPr>
        <a:xfrm>
          <a:off x="0" y="3699431"/>
          <a:ext cx="10515600" cy="0"/>
        </a:xfrm>
        <a:prstGeom prst="line">
          <a:avLst/>
        </a:prstGeom>
        <a:solidFill>
          <a:schemeClr val="accent5">
            <a:hueOff val="0"/>
            <a:satOff val="0"/>
            <a:lumOff val="0"/>
            <a:alphaOff val="0"/>
          </a:schemeClr>
        </a:solidFill>
        <a:ln w="1905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58E330C-B505-4F19-91B8-DF70EE283472}">
      <dsp:nvSpPr>
        <dsp:cNvPr id="0" name=""/>
        <dsp:cNvSpPr/>
      </dsp:nvSpPr>
      <dsp:spPr>
        <a:xfrm>
          <a:off x="0" y="3699431"/>
          <a:ext cx="10515600" cy="14062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hu-HU" sz="2000" kern="1200" dirty="0"/>
            <a:t>Az ellenőrzésen meg nem felelt szerszámot vagy transzformátort nem szabad üzembe helyezni, el kell különíteni, le kell selejtezni vagy javításra kell küldeni. Javítás után csak az elvégzett vizsgálatok megfelelő eredménye esetén szabad üzembe helyezni. </a:t>
          </a:r>
        </a:p>
        <a:p>
          <a:pPr marL="0" lvl="0" indent="0" algn="l" defTabSz="889000">
            <a:lnSpc>
              <a:spcPct val="90000"/>
            </a:lnSpc>
            <a:spcBef>
              <a:spcPct val="0"/>
            </a:spcBef>
            <a:spcAft>
              <a:spcPct val="35000"/>
            </a:spcAft>
            <a:buNone/>
          </a:pPr>
          <a:r>
            <a:rPr lang="hu-HU" sz="2000" kern="1200" dirty="0"/>
            <a:t>Csak akkor kell rá jelölés a vizsgálat elvégzéséről, ha külső munkákhoz is használják, kiviszik a telephelyről, üzemből.</a:t>
          </a:r>
          <a:endParaRPr lang="en-US" sz="2000" kern="1200" dirty="0"/>
        </a:p>
      </dsp:txBody>
      <dsp:txXfrm>
        <a:off x="0" y="3699431"/>
        <a:ext cx="10515600" cy="1406289"/>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Élőfej hely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hu-HU"/>
          </a:p>
        </p:txBody>
      </p:sp>
      <p:sp>
        <p:nvSpPr>
          <p:cNvPr id="3" name="Dátum hely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76AAF7F-09B5-424F-87DF-D889F698F543}" type="datetimeFigureOut">
              <a:rPr lang="hu-HU" smtClean="0"/>
              <a:t>2024.11.23.</a:t>
            </a:fld>
            <a:endParaRPr lang="hu-HU"/>
          </a:p>
        </p:txBody>
      </p:sp>
      <p:sp>
        <p:nvSpPr>
          <p:cNvPr id="4" name="Diakép helye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hu-HU"/>
          </a:p>
        </p:txBody>
      </p:sp>
      <p:sp>
        <p:nvSpPr>
          <p:cNvPr id="5" name="Jegyzetek helye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hu-HU"/>
              <a:t>Mintaszöveg szerkesztése</a:t>
            </a:r>
          </a:p>
          <a:p>
            <a:pPr lvl="1"/>
            <a:r>
              <a:rPr lang="hu-HU"/>
              <a:t>Második szint</a:t>
            </a:r>
          </a:p>
          <a:p>
            <a:pPr lvl="2"/>
            <a:r>
              <a:rPr lang="hu-HU"/>
              <a:t>Harmadik szint</a:t>
            </a:r>
          </a:p>
          <a:p>
            <a:pPr lvl="3"/>
            <a:r>
              <a:rPr lang="hu-HU"/>
              <a:t>Negyedik szint</a:t>
            </a:r>
          </a:p>
          <a:p>
            <a:pPr lvl="4"/>
            <a:r>
              <a:rPr lang="hu-HU"/>
              <a:t>Ötödik szint</a:t>
            </a:r>
          </a:p>
        </p:txBody>
      </p:sp>
      <p:sp>
        <p:nvSpPr>
          <p:cNvPr id="6" name="Élőláb hely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hu-HU"/>
          </a:p>
        </p:txBody>
      </p:sp>
      <p:sp>
        <p:nvSpPr>
          <p:cNvPr id="7" name="Dia számának hely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A65DFA5-37FE-4184-9DFD-B4719BB7668E}" type="slidenum">
              <a:rPr lang="hu-HU" smtClean="0"/>
              <a:t>‹#›</a:t>
            </a:fld>
            <a:endParaRPr lang="hu-HU"/>
          </a:p>
        </p:txBody>
      </p:sp>
    </p:spTree>
    <p:extLst>
      <p:ext uri="{BB962C8B-B14F-4D97-AF65-F5344CB8AC3E}">
        <p14:creationId xmlns:p14="http://schemas.microsoft.com/office/powerpoint/2010/main" val="10054434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endParaRPr lang="hu-HU" dirty="0"/>
          </a:p>
        </p:txBody>
      </p:sp>
      <p:sp>
        <p:nvSpPr>
          <p:cNvPr id="4" name="Dia számának helye 3"/>
          <p:cNvSpPr>
            <a:spLocks noGrp="1"/>
          </p:cNvSpPr>
          <p:nvPr>
            <p:ph type="sldNum" sz="quarter" idx="5"/>
          </p:nvPr>
        </p:nvSpPr>
        <p:spPr/>
        <p:txBody>
          <a:bodyPr/>
          <a:lstStyle/>
          <a:p>
            <a:fld id="{CA65DFA5-37FE-4184-9DFD-B4719BB7668E}" type="slidenum">
              <a:rPr lang="hu-HU" smtClean="0"/>
              <a:t>4</a:t>
            </a:fld>
            <a:endParaRPr lang="hu-HU"/>
          </a:p>
        </p:txBody>
      </p:sp>
    </p:spTree>
    <p:extLst>
      <p:ext uri="{BB962C8B-B14F-4D97-AF65-F5344CB8AC3E}">
        <p14:creationId xmlns:p14="http://schemas.microsoft.com/office/powerpoint/2010/main" val="267381805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Címdia">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10AD3BF9-E0F6-B9B5-A8C4-5F6B4BEE0529}"/>
              </a:ext>
            </a:extLst>
          </p:cNvPr>
          <p:cNvSpPr>
            <a:spLocks noGrp="1"/>
          </p:cNvSpPr>
          <p:nvPr>
            <p:ph type="ctrTitle"/>
          </p:nvPr>
        </p:nvSpPr>
        <p:spPr>
          <a:xfrm>
            <a:off x="1524000" y="1122363"/>
            <a:ext cx="9144000" cy="2387600"/>
          </a:xfrm>
        </p:spPr>
        <p:txBody>
          <a:bodyPr anchor="b"/>
          <a:lstStyle>
            <a:lvl1pPr algn="ctr">
              <a:defRPr sz="6000"/>
            </a:lvl1pPr>
          </a:lstStyle>
          <a:p>
            <a:r>
              <a:rPr lang="hu-HU"/>
              <a:t>Mintacím szerkesztése</a:t>
            </a:r>
          </a:p>
        </p:txBody>
      </p:sp>
      <p:sp>
        <p:nvSpPr>
          <p:cNvPr id="3" name="Alcím 2">
            <a:extLst>
              <a:ext uri="{FF2B5EF4-FFF2-40B4-BE49-F238E27FC236}">
                <a16:creationId xmlns:a16="http://schemas.microsoft.com/office/drawing/2014/main" id="{4C330CBB-EEA0-48CB-1964-2A624BD2D9D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hu-HU"/>
              <a:t>Kattintson ide az alcím mintájának szerkesztéséhez</a:t>
            </a:r>
          </a:p>
        </p:txBody>
      </p:sp>
      <p:sp>
        <p:nvSpPr>
          <p:cNvPr id="4" name="Dátum helye 3">
            <a:extLst>
              <a:ext uri="{FF2B5EF4-FFF2-40B4-BE49-F238E27FC236}">
                <a16:creationId xmlns:a16="http://schemas.microsoft.com/office/drawing/2014/main" id="{53C5C409-9A38-BC8D-E004-E184E40DC6C6}"/>
              </a:ext>
            </a:extLst>
          </p:cNvPr>
          <p:cNvSpPr>
            <a:spLocks noGrp="1"/>
          </p:cNvSpPr>
          <p:nvPr>
            <p:ph type="dt" sz="half" idx="10"/>
          </p:nvPr>
        </p:nvSpPr>
        <p:spPr/>
        <p:txBody>
          <a:bodyPr/>
          <a:lstStyle/>
          <a:p>
            <a:fld id="{4C804086-9033-4CC1-B1F0-BB3E7B14E618}" type="datetimeFigureOut">
              <a:rPr lang="hu-HU" smtClean="0"/>
              <a:t>2024.11.23.</a:t>
            </a:fld>
            <a:endParaRPr lang="hu-HU"/>
          </a:p>
        </p:txBody>
      </p:sp>
      <p:sp>
        <p:nvSpPr>
          <p:cNvPr id="5" name="Élőláb helye 4">
            <a:extLst>
              <a:ext uri="{FF2B5EF4-FFF2-40B4-BE49-F238E27FC236}">
                <a16:creationId xmlns:a16="http://schemas.microsoft.com/office/drawing/2014/main" id="{E704D0D9-62D4-99E4-F8DD-D9C6C5086CEF}"/>
              </a:ext>
            </a:extLst>
          </p:cNvPr>
          <p:cNvSpPr>
            <a:spLocks noGrp="1"/>
          </p:cNvSpPr>
          <p:nvPr>
            <p:ph type="ftr" sz="quarter" idx="11"/>
          </p:nvPr>
        </p:nvSpPr>
        <p:spPr/>
        <p:txBody>
          <a:bodyPr/>
          <a:lstStyle/>
          <a:p>
            <a:endParaRPr lang="hu-HU"/>
          </a:p>
        </p:txBody>
      </p:sp>
      <p:sp>
        <p:nvSpPr>
          <p:cNvPr id="6" name="Dia számának helye 5">
            <a:extLst>
              <a:ext uri="{FF2B5EF4-FFF2-40B4-BE49-F238E27FC236}">
                <a16:creationId xmlns:a16="http://schemas.microsoft.com/office/drawing/2014/main" id="{86E4D190-C14F-C5A6-906A-FE15A7E621E0}"/>
              </a:ext>
            </a:extLst>
          </p:cNvPr>
          <p:cNvSpPr>
            <a:spLocks noGrp="1"/>
          </p:cNvSpPr>
          <p:nvPr>
            <p:ph type="sldNum" sz="quarter" idx="12"/>
          </p:nvPr>
        </p:nvSpPr>
        <p:spPr/>
        <p:txBody>
          <a:bodyPr/>
          <a:lstStyle/>
          <a:p>
            <a:fld id="{379AD51A-6730-46B5-A543-9FB3B1C8CBA4}" type="slidenum">
              <a:rPr lang="hu-HU" smtClean="0"/>
              <a:t>‹#›</a:t>
            </a:fld>
            <a:endParaRPr lang="hu-HU"/>
          </a:p>
        </p:txBody>
      </p:sp>
    </p:spTree>
    <p:extLst>
      <p:ext uri="{BB962C8B-B14F-4D97-AF65-F5344CB8AC3E}">
        <p14:creationId xmlns:p14="http://schemas.microsoft.com/office/powerpoint/2010/main" val="8556075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Cím és tartalom">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8FFCFEE2-9C9F-CD4C-5E2C-D56131F560F3}"/>
              </a:ext>
            </a:extLst>
          </p:cNvPr>
          <p:cNvSpPr>
            <a:spLocks noGrp="1"/>
          </p:cNvSpPr>
          <p:nvPr>
            <p:ph type="title"/>
          </p:nvPr>
        </p:nvSpPr>
        <p:spPr/>
        <p:txBody>
          <a:bodyPr/>
          <a:lstStyle/>
          <a:p>
            <a:r>
              <a:rPr lang="hu-HU"/>
              <a:t>Mintacím szerkesztése</a:t>
            </a:r>
          </a:p>
        </p:txBody>
      </p:sp>
      <p:sp>
        <p:nvSpPr>
          <p:cNvPr id="3" name="Tartalom helye 2">
            <a:extLst>
              <a:ext uri="{FF2B5EF4-FFF2-40B4-BE49-F238E27FC236}">
                <a16:creationId xmlns:a16="http://schemas.microsoft.com/office/drawing/2014/main" id="{9719A6CD-0785-2795-E91A-53D0983336D7}"/>
              </a:ext>
            </a:extLst>
          </p:cNvPr>
          <p:cNvSpPr>
            <a:spLocks noGrp="1"/>
          </p:cNvSpPr>
          <p:nvPr>
            <p:ph idx="1"/>
          </p:nvPr>
        </p:nvSpPr>
        <p:spPr/>
        <p:txBody>
          <a:bodyPr/>
          <a:lstStyle/>
          <a:p>
            <a:pPr lvl="0"/>
            <a:r>
              <a:rPr lang="hu-HU"/>
              <a:t>Mintaszöveg szerkesztése</a:t>
            </a:r>
          </a:p>
          <a:p>
            <a:pPr lvl="1"/>
            <a:r>
              <a:rPr lang="hu-HU"/>
              <a:t>Második szint</a:t>
            </a:r>
          </a:p>
          <a:p>
            <a:pPr lvl="2"/>
            <a:r>
              <a:rPr lang="hu-HU"/>
              <a:t>Harmadik szint</a:t>
            </a:r>
          </a:p>
          <a:p>
            <a:pPr lvl="3"/>
            <a:r>
              <a:rPr lang="hu-HU"/>
              <a:t>Negyedik szint</a:t>
            </a:r>
          </a:p>
          <a:p>
            <a:pPr lvl="4"/>
            <a:r>
              <a:rPr lang="hu-HU"/>
              <a:t>Ötödik szint</a:t>
            </a:r>
          </a:p>
        </p:txBody>
      </p:sp>
      <p:sp>
        <p:nvSpPr>
          <p:cNvPr id="4" name="Dátum helye 3">
            <a:extLst>
              <a:ext uri="{FF2B5EF4-FFF2-40B4-BE49-F238E27FC236}">
                <a16:creationId xmlns:a16="http://schemas.microsoft.com/office/drawing/2014/main" id="{50E45DE4-758B-F2E8-616A-B4981D823BCB}"/>
              </a:ext>
            </a:extLst>
          </p:cNvPr>
          <p:cNvSpPr>
            <a:spLocks noGrp="1"/>
          </p:cNvSpPr>
          <p:nvPr>
            <p:ph type="dt" sz="half" idx="10"/>
          </p:nvPr>
        </p:nvSpPr>
        <p:spPr/>
        <p:txBody>
          <a:bodyPr/>
          <a:lstStyle/>
          <a:p>
            <a:fld id="{4C804086-9033-4CC1-B1F0-BB3E7B14E618}" type="datetimeFigureOut">
              <a:rPr lang="hu-HU" smtClean="0"/>
              <a:t>2024.11.23.</a:t>
            </a:fld>
            <a:endParaRPr lang="hu-HU"/>
          </a:p>
        </p:txBody>
      </p:sp>
      <p:sp>
        <p:nvSpPr>
          <p:cNvPr id="5" name="Élőláb helye 4">
            <a:extLst>
              <a:ext uri="{FF2B5EF4-FFF2-40B4-BE49-F238E27FC236}">
                <a16:creationId xmlns:a16="http://schemas.microsoft.com/office/drawing/2014/main" id="{429D7383-0AFB-5B8A-164F-AC8EDCC3B72F}"/>
              </a:ext>
            </a:extLst>
          </p:cNvPr>
          <p:cNvSpPr>
            <a:spLocks noGrp="1"/>
          </p:cNvSpPr>
          <p:nvPr>
            <p:ph type="ftr" sz="quarter" idx="11"/>
          </p:nvPr>
        </p:nvSpPr>
        <p:spPr/>
        <p:txBody>
          <a:bodyPr/>
          <a:lstStyle/>
          <a:p>
            <a:endParaRPr lang="hu-HU"/>
          </a:p>
        </p:txBody>
      </p:sp>
      <p:sp>
        <p:nvSpPr>
          <p:cNvPr id="6" name="Dia számának helye 5">
            <a:extLst>
              <a:ext uri="{FF2B5EF4-FFF2-40B4-BE49-F238E27FC236}">
                <a16:creationId xmlns:a16="http://schemas.microsoft.com/office/drawing/2014/main" id="{4A4FCA60-5A6D-91B5-C5AD-A6A7D7C1ED06}"/>
              </a:ext>
            </a:extLst>
          </p:cNvPr>
          <p:cNvSpPr>
            <a:spLocks noGrp="1"/>
          </p:cNvSpPr>
          <p:nvPr>
            <p:ph type="sldNum" sz="quarter" idx="12"/>
          </p:nvPr>
        </p:nvSpPr>
        <p:spPr/>
        <p:txBody>
          <a:bodyPr/>
          <a:lstStyle/>
          <a:p>
            <a:fld id="{379AD51A-6730-46B5-A543-9FB3B1C8CBA4}" type="slidenum">
              <a:rPr lang="hu-HU" smtClean="0"/>
              <a:t>‹#›</a:t>
            </a:fld>
            <a:endParaRPr lang="hu-HU"/>
          </a:p>
        </p:txBody>
      </p:sp>
    </p:spTree>
    <p:extLst>
      <p:ext uri="{BB962C8B-B14F-4D97-AF65-F5344CB8AC3E}">
        <p14:creationId xmlns:p14="http://schemas.microsoft.com/office/powerpoint/2010/main" val="40003925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zakaszfejléc">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C2B030E3-5475-A356-D170-9A165466B596}"/>
              </a:ext>
            </a:extLst>
          </p:cNvPr>
          <p:cNvSpPr>
            <a:spLocks noGrp="1"/>
          </p:cNvSpPr>
          <p:nvPr>
            <p:ph type="title"/>
          </p:nvPr>
        </p:nvSpPr>
        <p:spPr>
          <a:xfrm>
            <a:off x="831850" y="1709738"/>
            <a:ext cx="10515600" cy="2852737"/>
          </a:xfrm>
        </p:spPr>
        <p:txBody>
          <a:bodyPr anchor="b"/>
          <a:lstStyle>
            <a:lvl1pPr>
              <a:defRPr sz="6000"/>
            </a:lvl1pPr>
          </a:lstStyle>
          <a:p>
            <a:r>
              <a:rPr lang="hu-HU"/>
              <a:t>Mintacím szerkesztése</a:t>
            </a:r>
          </a:p>
        </p:txBody>
      </p:sp>
      <p:sp>
        <p:nvSpPr>
          <p:cNvPr id="3" name="Szöveg helye 2">
            <a:extLst>
              <a:ext uri="{FF2B5EF4-FFF2-40B4-BE49-F238E27FC236}">
                <a16:creationId xmlns:a16="http://schemas.microsoft.com/office/drawing/2014/main" id="{3CC53083-3C98-325E-A17C-880D341D7F5D}"/>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hu-HU"/>
              <a:t>Mintaszöveg szerkesztése</a:t>
            </a:r>
          </a:p>
        </p:txBody>
      </p:sp>
      <p:sp>
        <p:nvSpPr>
          <p:cNvPr id="4" name="Dátum helye 3">
            <a:extLst>
              <a:ext uri="{FF2B5EF4-FFF2-40B4-BE49-F238E27FC236}">
                <a16:creationId xmlns:a16="http://schemas.microsoft.com/office/drawing/2014/main" id="{A5F107C1-2560-2083-07B4-1C75911731C8}"/>
              </a:ext>
            </a:extLst>
          </p:cNvPr>
          <p:cNvSpPr>
            <a:spLocks noGrp="1"/>
          </p:cNvSpPr>
          <p:nvPr>
            <p:ph type="dt" sz="half" idx="10"/>
          </p:nvPr>
        </p:nvSpPr>
        <p:spPr/>
        <p:txBody>
          <a:bodyPr/>
          <a:lstStyle/>
          <a:p>
            <a:fld id="{4C804086-9033-4CC1-B1F0-BB3E7B14E618}" type="datetimeFigureOut">
              <a:rPr lang="hu-HU" smtClean="0"/>
              <a:t>2024.11.23.</a:t>
            </a:fld>
            <a:endParaRPr lang="hu-HU"/>
          </a:p>
        </p:txBody>
      </p:sp>
      <p:sp>
        <p:nvSpPr>
          <p:cNvPr id="5" name="Élőláb helye 4">
            <a:extLst>
              <a:ext uri="{FF2B5EF4-FFF2-40B4-BE49-F238E27FC236}">
                <a16:creationId xmlns:a16="http://schemas.microsoft.com/office/drawing/2014/main" id="{5E6DE533-AA52-7716-C667-178547758266}"/>
              </a:ext>
            </a:extLst>
          </p:cNvPr>
          <p:cNvSpPr>
            <a:spLocks noGrp="1"/>
          </p:cNvSpPr>
          <p:nvPr>
            <p:ph type="ftr" sz="quarter" idx="11"/>
          </p:nvPr>
        </p:nvSpPr>
        <p:spPr/>
        <p:txBody>
          <a:bodyPr/>
          <a:lstStyle/>
          <a:p>
            <a:endParaRPr lang="hu-HU"/>
          </a:p>
        </p:txBody>
      </p:sp>
      <p:sp>
        <p:nvSpPr>
          <p:cNvPr id="6" name="Dia számának helye 5">
            <a:extLst>
              <a:ext uri="{FF2B5EF4-FFF2-40B4-BE49-F238E27FC236}">
                <a16:creationId xmlns:a16="http://schemas.microsoft.com/office/drawing/2014/main" id="{67278872-DAE2-8315-7397-B35B0ABB5B43}"/>
              </a:ext>
            </a:extLst>
          </p:cNvPr>
          <p:cNvSpPr>
            <a:spLocks noGrp="1"/>
          </p:cNvSpPr>
          <p:nvPr>
            <p:ph type="sldNum" sz="quarter" idx="12"/>
          </p:nvPr>
        </p:nvSpPr>
        <p:spPr/>
        <p:txBody>
          <a:bodyPr/>
          <a:lstStyle/>
          <a:p>
            <a:fld id="{379AD51A-6730-46B5-A543-9FB3B1C8CBA4}" type="slidenum">
              <a:rPr lang="hu-HU" smtClean="0"/>
              <a:t>‹#›</a:t>
            </a:fld>
            <a:endParaRPr lang="hu-HU"/>
          </a:p>
        </p:txBody>
      </p:sp>
    </p:spTree>
    <p:extLst>
      <p:ext uri="{BB962C8B-B14F-4D97-AF65-F5344CB8AC3E}">
        <p14:creationId xmlns:p14="http://schemas.microsoft.com/office/powerpoint/2010/main" val="24304507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tartalomrész">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0EAAE83D-5645-9441-4AB1-D9B37F0DC903}"/>
              </a:ext>
            </a:extLst>
          </p:cNvPr>
          <p:cNvSpPr>
            <a:spLocks noGrp="1"/>
          </p:cNvSpPr>
          <p:nvPr>
            <p:ph type="title"/>
          </p:nvPr>
        </p:nvSpPr>
        <p:spPr/>
        <p:txBody>
          <a:bodyPr/>
          <a:lstStyle/>
          <a:p>
            <a:r>
              <a:rPr lang="hu-HU"/>
              <a:t>Mintacím szerkesztése</a:t>
            </a:r>
          </a:p>
        </p:txBody>
      </p:sp>
      <p:sp>
        <p:nvSpPr>
          <p:cNvPr id="3" name="Tartalom helye 2">
            <a:extLst>
              <a:ext uri="{FF2B5EF4-FFF2-40B4-BE49-F238E27FC236}">
                <a16:creationId xmlns:a16="http://schemas.microsoft.com/office/drawing/2014/main" id="{BA40B231-67D8-E8E3-FDB5-A78016C45B83}"/>
              </a:ext>
            </a:extLst>
          </p:cNvPr>
          <p:cNvSpPr>
            <a:spLocks noGrp="1"/>
          </p:cNvSpPr>
          <p:nvPr>
            <p:ph sz="half" idx="1"/>
          </p:nvPr>
        </p:nvSpPr>
        <p:spPr>
          <a:xfrm>
            <a:off x="838200" y="1825625"/>
            <a:ext cx="5181600" cy="4351338"/>
          </a:xfrm>
        </p:spPr>
        <p:txBody>
          <a:bodyPr/>
          <a:lstStyle/>
          <a:p>
            <a:pPr lvl="0"/>
            <a:r>
              <a:rPr lang="hu-HU"/>
              <a:t>Mintaszöveg szerkesztése</a:t>
            </a:r>
          </a:p>
          <a:p>
            <a:pPr lvl="1"/>
            <a:r>
              <a:rPr lang="hu-HU"/>
              <a:t>Második szint</a:t>
            </a:r>
          </a:p>
          <a:p>
            <a:pPr lvl="2"/>
            <a:r>
              <a:rPr lang="hu-HU"/>
              <a:t>Harmadik szint</a:t>
            </a:r>
          </a:p>
          <a:p>
            <a:pPr lvl="3"/>
            <a:r>
              <a:rPr lang="hu-HU"/>
              <a:t>Negyedik szint</a:t>
            </a:r>
          </a:p>
          <a:p>
            <a:pPr lvl="4"/>
            <a:r>
              <a:rPr lang="hu-HU"/>
              <a:t>Ötödik szint</a:t>
            </a:r>
          </a:p>
        </p:txBody>
      </p:sp>
      <p:sp>
        <p:nvSpPr>
          <p:cNvPr id="4" name="Tartalom helye 3">
            <a:extLst>
              <a:ext uri="{FF2B5EF4-FFF2-40B4-BE49-F238E27FC236}">
                <a16:creationId xmlns:a16="http://schemas.microsoft.com/office/drawing/2014/main" id="{0C3A6714-E57C-A83B-84A2-21F70DE80644}"/>
              </a:ext>
            </a:extLst>
          </p:cNvPr>
          <p:cNvSpPr>
            <a:spLocks noGrp="1"/>
          </p:cNvSpPr>
          <p:nvPr>
            <p:ph sz="half" idx="2"/>
          </p:nvPr>
        </p:nvSpPr>
        <p:spPr>
          <a:xfrm>
            <a:off x="6172200" y="1825625"/>
            <a:ext cx="5181600" cy="4351338"/>
          </a:xfrm>
        </p:spPr>
        <p:txBody>
          <a:bodyPr/>
          <a:lstStyle/>
          <a:p>
            <a:pPr lvl="0"/>
            <a:r>
              <a:rPr lang="hu-HU"/>
              <a:t>Mintaszöveg szerkesztése</a:t>
            </a:r>
          </a:p>
          <a:p>
            <a:pPr lvl="1"/>
            <a:r>
              <a:rPr lang="hu-HU"/>
              <a:t>Második szint</a:t>
            </a:r>
          </a:p>
          <a:p>
            <a:pPr lvl="2"/>
            <a:r>
              <a:rPr lang="hu-HU"/>
              <a:t>Harmadik szint</a:t>
            </a:r>
          </a:p>
          <a:p>
            <a:pPr lvl="3"/>
            <a:r>
              <a:rPr lang="hu-HU"/>
              <a:t>Negyedik szint</a:t>
            </a:r>
          </a:p>
          <a:p>
            <a:pPr lvl="4"/>
            <a:r>
              <a:rPr lang="hu-HU"/>
              <a:t>Ötödik szint</a:t>
            </a:r>
          </a:p>
        </p:txBody>
      </p:sp>
      <p:sp>
        <p:nvSpPr>
          <p:cNvPr id="5" name="Dátum helye 4">
            <a:extLst>
              <a:ext uri="{FF2B5EF4-FFF2-40B4-BE49-F238E27FC236}">
                <a16:creationId xmlns:a16="http://schemas.microsoft.com/office/drawing/2014/main" id="{238E1814-9F69-422E-8DCD-850AA3F62DCB}"/>
              </a:ext>
            </a:extLst>
          </p:cNvPr>
          <p:cNvSpPr>
            <a:spLocks noGrp="1"/>
          </p:cNvSpPr>
          <p:nvPr>
            <p:ph type="dt" sz="half" idx="10"/>
          </p:nvPr>
        </p:nvSpPr>
        <p:spPr/>
        <p:txBody>
          <a:bodyPr/>
          <a:lstStyle/>
          <a:p>
            <a:fld id="{4C804086-9033-4CC1-B1F0-BB3E7B14E618}" type="datetimeFigureOut">
              <a:rPr lang="hu-HU" smtClean="0"/>
              <a:t>2024.11.23.</a:t>
            </a:fld>
            <a:endParaRPr lang="hu-HU"/>
          </a:p>
        </p:txBody>
      </p:sp>
      <p:sp>
        <p:nvSpPr>
          <p:cNvPr id="6" name="Élőláb helye 5">
            <a:extLst>
              <a:ext uri="{FF2B5EF4-FFF2-40B4-BE49-F238E27FC236}">
                <a16:creationId xmlns:a16="http://schemas.microsoft.com/office/drawing/2014/main" id="{70E3C382-E967-30EF-F49D-B54C2EE63307}"/>
              </a:ext>
            </a:extLst>
          </p:cNvPr>
          <p:cNvSpPr>
            <a:spLocks noGrp="1"/>
          </p:cNvSpPr>
          <p:nvPr>
            <p:ph type="ftr" sz="quarter" idx="11"/>
          </p:nvPr>
        </p:nvSpPr>
        <p:spPr/>
        <p:txBody>
          <a:bodyPr/>
          <a:lstStyle/>
          <a:p>
            <a:endParaRPr lang="hu-HU"/>
          </a:p>
        </p:txBody>
      </p:sp>
      <p:sp>
        <p:nvSpPr>
          <p:cNvPr id="7" name="Dia számának helye 6">
            <a:extLst>
              <a:ext uri="{FF2B5EF4-FFF2-40B4-BE49-F238E27FC236}">
                <a16:creationId xmlns:a16="http://schemas.microsoft.com/office/drawing/2014/main" id="{8F534691-FD48-C6F7-491C-FBCC0124BB55}"/>
              </a:ext>
            </a:extLst>
          </p:cNvPr>
          <p:cNvSpPr>
            <a:spLocks noGrp="1"/>
          </p:cNvSpPr>
          <p:nvPr>
            <p:ph type="sldNum" sz="quarter" idx="12"/>
          </p:nvPr>
        </p:nvSpPr>
        <p:spPr/>
        <p:txBody>
          <a:bodyPr/>
          <a:lstStyle/>
          <a:p>
            <a:fld id="{379AD51A-6730-46B5-A543-9FB3B1C8CBA4}" type="slidenum">
              <a:rPr lang="hu-HU" smtClean="0"/>
              <a:t>‹#›</a:t>
            </a:fld>
            <a:endParaRPr lang="hu-HU"/>
          </a:p>
        </p:txBody>
      </p:sp>
    </p:spTree>
    <p:extLst>
      <p:ext uri="{BB962C8B-B14F-4D97-AF65-F5344CB8AC3E}">
        <p14:creationId xmlns:p14="http://schemas.microsoft.com/office/powerpoint/2010/main" val="14358800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Összehasonlítás">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B6F48430-95EA-A31C-7665-D29EEA139E63}"/>
              </a:ext>
            </a:extLst>
          </p:cNvPr>
          <p:cNvSpPr>
            <a:spLocks noGrp="1"/>
          </p:cNvSpPr>
          <p:nvPr>
            <p:ph type="title"/>
          </p:nvPr>
        </p:nvSpPr>
        <p:spPr>
          <a:xfrm>
            <a:off x="839788" y="365125"/>
            <a:ext cx="10515600" cy="1325563"/>
          </a:xfrm>
        </p:spPr>
        <p:txBody>
          <a:bodyPr/>
          <a:lstStyle/>
          <a:p>
            <a:r>
              <a:rPr lang="hu-HU"/>
              <a:t>Mintacím szerkesztése</a:t>
            </a:r>
          </a:p>
        </p:txBody>
      </p:sp>
      <p:sp>
        <p:nvSpPr>
          <p:cNvPr id="3" name="Szöveg helye 2">
            <a:extLst>
              <a:ext uri="{FF2B5EF4-FFF2-40B4-BE49-F238E27FC236}">
                <a16:creationId xmlns:a16="http://schemas.microsoft.com/office/drawing/2014/main" id="{BF5A7875-3A3D-BE58-B048-84A7F035F10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u-HU"/>
              <a:t>Mintaszöveg szerkesztése</a:t>
            </a:r>
          </a:p>
        </p:txBody>
      </p:sp>
      <p:sp>
        <p:nvSpPr>
          <p:cNvPr id="4" name="Tartalom helye 3">
            <a:extLst>
              <a:ext uri="{FF2B5EF4-FFF2-40B4-BE49-F238E27FC236}">
                <a16:creationId xmlns:a16="http://schemas.microsoft.com/office/drawing/2014/main" id="{8FF1160D-4C42-C320-C89A-73717A872CEF}"/>
              </a:ext>
            </a:extLst>
          </p:cNvPr>
          <p:cNvSpPr>
            <a:spLocks noGrp="1"/>
          </p:cNvSpPr>
          <p:nvPr>
            <p:ph sz="half" idx="2"/>
          </p:nvPr>
        </p:nvSpPr>
        <p:spPr>
          <a:xfrm>
            <a:off x="839788" y="2505075"/>
            <a:ext cx="5157787" cy="3684588"/>
          </a:xfrm>
        </p:spPr>
        <p:txBody>
          <a:bodyPr/>
          <a:lstStyle/>
          <a:p>
            <a:pPr lvl="0"/>
            <a:r>
              <a:rPr lang="hu-HU"/>
              <a:t>Mintaszöveg szerkesztése</a:t>
            </a:r>
          </a:p>
          <a:p>
            <a:pPr lvl="1"/>
            <a:r>
              <a:rPr lang="hu-HU"/>
              <a:t>Második szint</a:t>
            </a:r>
          </a:p>
          <a:p>
            <a:pPr lvl="2"/>
            <a:r>
              <a:rPr lang="hu-HU"/>
              <a:t>Harmadik szint</a:t>
            </a:r>
          </a:p>
          <a:p>
            <a:pPr lvl="3"/>
            <a:r>
              <a:rPr lang="hu-HU"/>
              <a:t>Negyedik szint</a:t>
            </a:r>
          </a:p>
          <a:p>
            <a:pPr lvl="4"/>
            <a:r>
              <a:rPr lang="hu-HU"/>
              <a:t>Ötödik szint</a:t>
            </a:r>
          </a:p>
        </p:txBody>
      </p:sp>
      <p:sp>
        <p:nvSpPr>
          <p:cNvPr id="5" name="Szöveg helye 4">
            <a:extLst>
              <a:ext uri="{FF2B5EF4-FFF2-40B4-BE49-F238E27FC236}">
                <a16:creationId xmlns:a16="http://schemas.microsoft.com/office/drawing/2014/main" id="{5921A1AC-EFD9-3F27-D89C-1F99F01B348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u-HU"/>
              <a:t>Mintaszöveg szerkesztése</a:t>
            </a:r>
          </a:p>
        </p:txBody>
      </p:sp>
      <p:sp>
        <p:nvSpPr>
          <p:cNvPr id="6" name="Tartalom helye 5">
            <a:extLst>
              <a:ext uri="{FF2B5EF4-FFF2-40B4-BE49-F238E27FC236}">
                <a16:creationId xmlns:a16="http://schemas.microsoft.com/office/drawing/2014/main" id="{2A3EBE72-9679-C4C5-65EA-7E5CD7082EDC}"/>
              </a:ext>
            </a:extLst>
          </p:cNvPr>
          <p:cNvSpPr>
            <a:spLocks noGrp="1"/>
          </p:cNvSpPr>
          <p:nvPr>
            <p:ph sz="quarter" idx="4"/>
          </p:nvPr>
        </p:nvSpPr>
        <p:spPr>
          <a:xfrm>
            <a:off x="6172200" y="2505075"/>
            <a:ext cx="5183188" cy="3684588"/>
          </a:xfrm>
        </p:spPr>
        <p:txBody>
          <a:bodyPr/>
          <a:lstStyle/>
          <a:p>
            <a:pPr lvl="0"/>
            <a:r>
              <a:rPr lang="hu-HU"/>
              <a:t>Mintaszöveg szerkesztése</a:t>
            </a:r>
          </a:p>
          <a:p>
            <a:pPr lvl="1"/>
            <a:r>
              <a:rPr lang="hu-HU"/>
              <a:t>Második szint</a:t>
            </a:r>
          </a:p>
          <a:p>
            <a:pPr lvl="2"/>
            <a:r>
              <a:rPr lang="hu-HU"/>
              <a:t>Harmadik szint</a:t>
            </a:r>
          </a:p>
          <a:p>
            <a:pPr lvl="3"/>
            <a:r>
              <a:rPr lang="hu-HU"/>
              <a:t>Negyedik szint</a:t>
            </a:r>
          </a:p>
          <a:p>
            <a:pPr lvl="4"/>
            <a:r>
              <a:rPr lang="hu-HU"/>
              <a:t>Ötödik szint</a:t>
            </a:r>
          </a:p>
        </p:txBody>
      </p:sp>
      <p:sp>
        <p:nvSpPr>
          <p:cNvPr id="7" name="Dátum helye 6">
            <a:extLst>
              <a:ext uri="{FF2B5EF4-FFF2-40B4-BE49-F238E27FC236}">
                <a16:creationId xmlns:a16="http://schemas.microsoft.com/office/drawing/2014/main" id="{B48CE873-C3B3-D426-03C5-11135A6F393A}"/>
              </a:ext>
            </a:extLst>
          </p:cNvPr>
          <p:cNvSpPr>
            <a:spLocks noGrp="1"/>
          </p:cNvSpPr>
          <p:nvPr>
            <p:ph type="dt" sz="half" idx="10"/>
          </p:nvPr>
        </p:nvSpPr>
        <p:spPr/>
        <p:txBody>
          <a:bodyPr/>
          <a:lstStyle/>
          <a:p>
            <a:fld id="{4C804086-9033-4CC1-B1F0-BB3E7B14E618}" type="datetimeFigureOut">
              <a:rPr lang="hu-HU" smtClean="0"/>
              <a:t>2024.11.23.</a:t>
            </a:fld>
            <a:endParaRPr lang="hu-HU"/>
          </a:p>
        </p:txBody>
      </p:sp>
      <p:sp>
        <p:nvSpPr>
          <p:cNvPr id="8" name="Élőláb helye 7">
            <a:extLst>
              <a:ext uri="{FF2B5EF4-FFF2-40B4-BE49-F238E27FC236}">
                <a16:creationId xmlns:a16="http://schemas.microsoft.com/office/drawing/2014/main" id="{6DDF1DEE-186D-E990-E3F7-90F4FE0C21FF}"/>
              </a:ext>
            </a:extLst>
          </p:cNvPr>
          <p:cNvSpPr>
            <a:spLocks noGrp="1"/>
          </p:cNvSpPr>
          <p:nvPr>
            <p:ph type="ftr" sz="quarter" idx="11"/>
          </p:nvPr>
        </p:nvSpPr>
        <p:spPr/>
        <p:txBody>
          <a:bodyPr/>
          <a:lstStyle/>
          <a:p>
            <a:endParaRPr lang="hu-HU"/>
          </a:p>
        </p:txBody>
      </p:sp>
      <p:sp>
        <p:nvSpPr>
          <p:cNvPr id="9" name="Dia számának helye 8">
            <a:extLst>
              <a:ext uri="{FF2B5EF4-FFF2-40B4-BE49-F238E27FC236}">
                <a16:creationId xmlns:a16="http://schemas.microsoft.com/office/drawing/2014/main" id="{BF19BFE1-BF42-E4C6-6E74-3BF215D9B7BD}"/>
              </a:ext>
            </a:extLst>
          </p:cNvPr>
          <p:cNvSpPr>
            <a:spLocks noGrp="1"/>
          </p:cNvSpPr>
          <p:nvPr>
            <p:ph type="sldNum" sz="quarter" idx="12"/>
          </p:nvPr>
        </p:nvSpPr>
        <p:spPr/>
        <p:txBody>
          <a:bodyPr/>
          <a:lstStyle/>
          <a:p>
            <a:fld id="{379AD51A-6730-46B5-A543-9FB3B1C8CBA4}" type="slidenum">
              <a:rPr lang="hu-HU" smtClean="0"/>
              <a:t>‹#›</a:t>
            </a:fld>
            <a:endParaRPr lang="hu-HU"/>
          </a:p>
        </p:txBody>
      </p:sp>
    </p:spTree>
    <p:extLst>
      <p:ext uri="{BB962C8B-B14F-4D97-AF65-F5344CB8AC3E}">
        <p14:creationId xmlns:p14="http://schemas.microsoft.com/office/powerpoint/2010/main" val="41676591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Csak cím">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AC29141D-1457-8D29-978E-BC6335ECFBD6}"/>
              </a:ext>
            </a:extLst>
          </p:cNvPr>
          <p:cNvSpPr>
            <a:spLocks noGrp="1"/>
          </p:cNvSpPr>
          <p:nvPr>
            <p:ph type="title"/>
          </p:nvPr>
        </p:nvSpPr>
        <p:spPr/>
        <p:txBody>
          <a:bodyPr/>
          <a:lstStyle/>
          <a:p>
            <a:r>
              <a:rPr lang="hu-HU"/>
              <a:t>Mintacím szerkesztése</a:t>
            </a:r>
          </a:p>
        </p:txBody>
      </p:sp>
      <p:sp>
        <p:nvSpPr>
          <p:cNvPr id="3" name="Dátum helye 2">
            <a:extLst>
              <a:ext uri="{FF2B5EF4-FFF2-40B4-BE49-F238E27FC236}">
                <a16:creationId xmlns:a16="http://schemas.microsoft.com/office/drawing/2014/main" id="{4AFEFB2C-A60F-51B9-3E13-2812EFE8D069}"/>
              </a:ext>
            </a:extLst>
          </p:cNvPr>
          <p:cNvSpPr>
            <a:spLocks noGrp="1"/>
          </p:cNvSpPr>
          <p:nvPr>
            <p:ph type="dt" sz="half" idx="10"/>
          </p:nvPr>
        </p:nvSpPr>
        <p:spPr/>
        <p:txBody>
          <a:bodyPr/>
          <a:lstStyle/>
          <a:p>
            <a:fld id="{4C804086-9033-4CC1-B1F0-BB3E7B14E618}" type="datetimeFigureOut">
              <a:rPr lang="hu-HU" smtClean="0"/>
              <a:t>2024.11.23.</a:t>
            </a:fld>
            <a:endParaRPr lang="hu-HU"/>
          </a:p>
        </p:txBody>
      </p:sp>
      <p:sp>
        <p:nvSpPr>
          <p:cNvPr id="4" name="Élőláb helye 3">
            <a:extLst>
              <a:ext uri="{FF2B5EF4-FFF2-40B4-BE49-F238E27FC236}">
                <a16:creationId xmlns:a16="http://schemas.microsoft.com/office/drawing/2014/main" id="{1B9ABF9E-2810-E83A-A6E9-D44672E6BD64}"/>
              </a:ext>
            </a:extLst>
          </p:cNvPr>
          <p:cNvSpPr>
            <a:spLocks noGrp="1"/>
          </p:cNvSpPr>
          <p:nvPr>
            <p:ph type="ftr" sz="quarter" idx="11"/>
          </p:nvPr>
        </p:nvSpPr>
        <p:spPr/>
        <p:txBody>
          <a:bodyPr/>
          <a:lstStyle/>
          <a:p>
            <a:endParaRPr lang="hu-HU"/>
          </a:p>
        </p:txBody>
      </p:sp>
      <p:sp>
        <p:nvSpPr>
          <p:cNvPr id="5" name="Dia számának helye 4">
            <a:extLst>
              <a:ext uri="{FF2B5EF4-FFF2-40B4-BE49-F238E27FC236}">
                <a16:creationId xmlns:a16="http://schemas.microsoft.com/office/drawing/2014/main" id="{D24EEAEA-5ED8-EE35-D80B-1B47183FFBA5}"/>
              </a:ext>
            </a:extLst>
          </p:cNvPr>
          <p:cNvSpPr>
            <a:spLocks noGrp="1"/>
          </p:cNvSpPr>
          <p:nvPr>
            <p:ph type="sldNum" sz="quarter" idx="12"/>
          </p:nvPr>
        </p:nvSpPr>
        <p:spPr/>
        <p:txBody>
          <a:bodyPr/>
          <a:lstStyle/>
          <a:p>
            <a:fld id="{379AD51A-6730-46B5-A543-9FB3B1C8CBA4}" type="slidenum">
              <a:rPr lang="hu-HU" smtClean="0"/>
              <a:t>‹#›</a:t>
            </a:fld>
            <a:endParaRPr lang="hu-HU"/>
          </a:p>
        </p:txBody>
      </p:sp>
    </p:spTree>
    <p:extLst>
      <p:ext uri="{BB962C8B-B14F-4D97-AF65-F5344CB8AC3E}">
        <p14:creationId xmlns:p14="http://schemas.microsoft.com/office/powerpoint/2010/main" val="17064775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Üres">
    <p:spTree>
      <p:nvGrpSpPr>
        <p:cNvPr id="1" name=""/>
        <p:cNvGrpSpPr/>
        <p:nvPr/>
      </p:nvGrpSpPr>
      <p:grpSpPr>
        <a:xfrm>
          <a:off x="0" y="0"/>
          <a:ext cx="0" cy="0"/>
          <a:chOff x="0" y="0"/>
          <a:chExt cx="0" cy="0"/>
        </a:xfrm>
      </p:grpSpPr>
      <p:sp>
        <p:nvSpPr>
          <p:cNvPr id="2" name="Dátum helye 1">
            <a:extLst>
              <a:ext uri="{FF2B5EF4-FFF2-40B4-BE49-F238E27FC236}">
                <a16:creationId xmlns:a16="http://schemas.microsoft.com/office/drawing/2014/main" id="{F122D863-C55C-BCC2-6697-B7335B47ABCC}"/>
              </a:ext>
            </a:extLst>
          </p:cNvPr>
          <p:cNvSpPr>
            <a:spLocks noGrp="1"/>
          </p:cNvSpPr>
          <p:nvPr>
            <p:ph type="dt" sz="half" idx="10"/>
          </p:nvPr>
        </p:nvSpPr>
        <p:spPr/>
        <p:txBody>
          <a:bodyPr/>
          <a:lstStyle/>
          <a:p>
            <a:fld id="{4C804086-9033-4CC1-B1F0-BB3E7B14E618}" type="datetimeFigureOut">
              <a:rPr lang="hu-HU" smtClean="0"/>
              <a:t>2024.11.23.</a:t>
            </a:fld>
            <a:endParaRPr lang="hu-HU"/>
          </a:p>
        </p:txBody>
      </p:sp>
      <p:sp>
        <p:nvSpPr>
          <p:cNvPr id="3" name="Élőláb helye 2">
            <a:extLst>
              <a:ext uri="{FF2B5EF4-FFF2-40B4-BE49-F238E27FC236}">
                <a16:creationId xmlns:a16="http://schemas.microsoft.com/office/drawing/2014/main" id="{4DC21CF2-1F98-1DFF-1D1B-A62E272F43FD}"/>
              </a:ext>
            </a:extLst>
          </p:cNvPr>
          <p:cNvSpPr>
            <a:spLocks noGrp="1"/>
          </p:cNvSpPr>
          <p:nvPr>
            <p:ph type="ftr" sz="quarter" idx="11"/>
          </p:nvPr>
        </p:nvSpPr>
        <p:spPr/>
        <p:txBody>
          <a:bodyPr/>
          <a:lstStyle/>
          <a:p>
            <a:endParaRPr lang="hu-HU"/>
          </a:p>
        </p:txBody>
      </p:sp>
      <p:sp>
        <p:nvSpPr>
          <p:cNvPr id="4" name="Dia számának helye 3">
            <a:extLst>
              <a:ext uri="{FF2B5EF4-FFF2-40B4-BE49-F238E27FC236}">
                <a16:creationId xmlns:a16="http://schemas.microsoft.com/office/drawing/2014/main" id="{E67E6DF0-5AC4-88A7-262D-23898B34861B}"/>
              </a:ext>
            </a:extLst>
          </p:cNvPr>
          <p:cNvSpPr>
            <a:spLocks noGrp="1"/>
          </p:cNvSpPr>
          <p:nvPr>
            <p:ph type="sldNum" sz="quarter" idx="12"/>
          </p:nvPr>
        </p:nvSpPr>
        <p:spPr/>
        <p:txBody>
          <a:bodyPr/>
          <a:lstStyle/>
          <a:p>
            <a:fld id="{379AD51A-6730-46B5-A543-9FB3B1C8CBA4}" type="slidenum">
              <a:rPr lang="hu-HU" smtClean="0"/>
              <a:t>‹#›</a:t>
            </a:fld>
            <a:endParaRPr lang="hu-HU"/>
          </a:p>
        </p:txBody>
      </p:sp>
    </p:spTree>
    <p:extLst>
      <p:ext uri="{BB962C8B-B14F-4D97-AF65-F5344CB8AC3E}">
        <p14:creationId xmlns:p14="http://schemas.microsoft.com/office/powerpoint/2010/main" val="22566492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Tartalomrész képaláírással">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A0F7A699-464E-6CCD-13CB-84E9894D0515}"/>
              </a:ext>
            </a:extLst>
          </p:cNvPr>
          <p:cNvSpPr>
            <a:spLocks noGrp="1"/>
          </p:cNvSpPr>
          <p:nvPr>
            <p:ph type="title"/>
          </p:nvPr>
        </p:nvSpPr>
        <p:spPr>
          <a:xfrm>
            <a:off x="839788" y="457200"/>
            <a:ext cx="3932237" cy="1600200"/>
          </a:xfrm>
        </p:spPr>
        <p:txBody>
          <a:bodyPr anchor="b"/>
          <a:lstStyle>
            <a:lvl1pPr>
              <a:defRPr sz="3200"/>
            </a:lvl1pPr>
          </a:lstStyle>
          <a:p>
            <a:r>
              <a:rPr lang="hu-HU"/>
              <a:t>Mintacím szerkesztése</a:t>
            </a:r>
          </a:p>
        </p:txBody>
      </p:sp>
      <p:sp>
        <p:nvSpPr>
          <p:cNvPr id="3" name="Tartalom helye 2">
            <a:extLst>
              <a:ext uri="{FF2B5EF4-FFF2-40B4-BE49-F238E27FC236}">
                <a16:creationId xmlns:a16="http://schemas.microsoft.com/office/drawing/2014/main" id="{40B2E161-E056-9E7C-792C-7ADA31D55E2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hu-HU"/>
              <a:t>Mintaszöveg szerkesztése</a:t>
            </a:r>
          </a:p>
          <a:p>
            <a:pPr lvl="1"/>
            <a:r>
              <a:rPr lang="hu-HU"/>
              <a:t>Második szint</a:t>
            </a:r>
          </a:p>
          <a:p>
            <a:pPr lvl="2"/>
            <a:r>
              <a:rPr lang="hu-HU"/>
              <a:t>Harmadik szint</a:t>
            </a:r>
          </a:p>
          <a:p>
            <a:pPr lvl="3"/>
            <a:r>
              <a:rPr lang="hu-HU"/>
              <a:t>Negyedik szint</a:t>
            </a:r>
          </a:p>
          <a:p>
            <a:pPr lvl="4"/>
            <a:r>
              <a:rPr lang="hu-HU"/>
              <a:t>Ötödik szint</a:t>
            </a:r>
          </a:p>
        </p:txBody>
      </p:sp>
      <p:sp>
        <p:nvSpPr>
          <p:cNvPr id="4" name="Szöveg helye 3">
            <a:extLst>
              <a:ext uri="{FF2B5EF4-FFF2-40B4-BE49-F238E27FC236}">
                <a16:creationId xmlns:a16="http://schemas.microsoft.com/office/drawing/2014/main" id="{63BE4ADA-5219-3051-EFA9-E7C29FFC7EA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hu-HU"/>
              <a:t>Mintaszöveg szerkesztése</a:t>
            </a:r>
          </a:p>
        </p:txBody>
      </p:sp>
      <p:sp>
        <p:nvSpPr>
          <p:cNvPr id="5" name="Dátum helye 4">
            <a:extLst>
              <a:ext uri="{FF2B5EF4-FFF2-40B4-BE49-F238E27FC236}">
                <a16:creationId xmlns:a16="http://schemas.microsoft.com/office/drawing/2014/main" id="{66D323DE-6B1B-B860-D50A-FCDE19DB2D5B}"/>
              </a:ext>
            </a:extLst>
          </p:cNvPr>
          <p:cNvSpPr>
            <a:spLocks noGrp="1"/>
          </p:cNvSpPr>
          <p:nvPr>
            <p:ph type="dt" sz="half" idx="10"/>
          </p:nvPr>
        </p:nvSpPr>
        <p:spPr/>
        <p:txBody>
          <a:bodyPr/>
          <a:lstStyle/>
          <a:p>
            <a:fld id="{4C804086-9033-4CC1-B1F0-BB3E7B14E618}" type="datetimeFigureOut">
              <a:rPr lang="hu-HU" smtClean="0"/>
              <a:t>2024.11.23.</a:t>
            </a:fld>
            <a:endParaRPr lang="hu-HU"/>
          </a:p>
        </p:txBody>
      </p:sp>
      <p:sp>
        <p:nvSpPr>
          <p:cNvPr id="6" name="Élőláb helye 5">
            <a:extLst>
              <a:ext uri="{FF2B5EF4-FFF2-40B4-BE49-F238E27FC236}">
                <a16:creationId xmlns:a16="http://schemas.microsoft.com/office/drawing/2014/main" id="{4D17C27B-0E82-CE91-3561-83ECAC61A38A}"/>
              </a:ext>
            </a:extLst>
          </p:cNvPr>
          <p:cNvSpPr>
            <a:spLocks noGrp="1"/>
          </p:cNvSpPr>
          <p:nvPr>
            <p:ph type="ftr" sz="quarter" idx="11"/>
          </p:nvPr>
        </p:nvSpPr>
        <p:spPr/>
        <p:txBody>
          <a:bodyPr/>
          <a:lstStyle/>
          <a:p>
            <a:endParaRPr lang="hu-HU"/>
          </a:p>
        </p:txBody>
      </p:sp>
      <p:sp>
        <p:nvSpPr>
          <p:cNvPr id="7" name="Dia számának helye 6">
            <a:extLst>
              <a:ext uri="{FF2B5EF4-FFF2-40B4-BE49-F238E27FC236}">
                <a16:creationId xmlns:a16="http://schemas.microsoft.com/office/drawing/2014/main" id="{3967648E-E00F-5543-23AB-0AB8C774EEF6}"/>
              </a:ext>
            </a:extLst>
          </p:cNvPr>
          <p:cNvSpPr>
            <a:spLocks noGrp="1"/>
          </p:cNvSpPr>
          <p:nvPr>
            <p:ph type="sldNum" sz="quarter" idx="12"/>
          </p:nvPr>
        </p:nvSpPr>
        <p:spPr/>
        <p:txBody>
          <a:bodyPr/>
          <a:lstStyle/>
          <a:p>
            <a:fld id="{379AD51A-6730-46B5-A543-9FB3B1C8CBA4}" type="slidenum">
              <a:rPr lang="hu-HU" smtClean="0"/>
              <a:t>‹#›</a:t>
            </a:fld>
            <a:endParaRPr lang="hu-HU"/>
          </a:p>
        </p:txBody>
      </p:sp>
    </p:spTree>
    <p:extLst>
      <p:ext uri="{BB962C8B-B14F-4D97-AF65-F5344CB8AC3E}">
        <p14:creationId xmlns:p14="http://schemas.microsoft.com/office/powerpoint/2010/main" val="10820082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Kép képaláírással">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6AD4AA1D-C30C-B3E3-6DA5-6BAA8A386389}"/>
              </a:ext>
            </a:extLst>
          </p:cNvPr>
          <p:cNvSpPr>
            <a:spLocks noGrp="1"/>
          </p:cNvSpPr>
          <p:nvPr>
            <p:ph type="title"/>
          </p:nvPr>
        </p:nvSpPr>
        <p:spPr>
          <a:xfrm>
            <a:off x="839788" y="457200"/>
            <a:ext cx="3932237" cy="1600200"/>
          </a:xfrm>
        </p:spPr>
        <p:txBody>
          <a:bodyPr anchor="b"/>
          <a:lstStyle>
            <a:lvl1pPr>
              <a:defRPr sz="3200"/>
            </a:lvl1pPr>
          </a:lstStyle>
          <a:p>
            <a:r>
              <a:rPr lang="hu-HU"/>
              <a:t>Mintacím szerkesztése</a:t>
            </a:r>
          </a:p>
        </p:txBody>
      </p:sp>
      <p:sp>
        <p:nvSpPr>
          <p:cNvPr id="3" name="Kép helye 2">
            <a:extLst>
              <a:ext uri="{FF2B5EF4-FFF2-40B4-BE49-F238E27FC236}">
                <a16:creationId xmlns:a16="http://schemas.microsoft.com/office/drawing/2014/main" id="{8045A7AC-F2E4-F774-3209-3B6780F0A92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hu-HU"/>
          </a:p>
        </p:txBody>
      </p:sp>
      <p:sp>
        <p:nvSpPr>
          <p:cNvPr id="4" name="Szöveg helye 3">
            <a:extLst>
              <a:ext uri="{FF2B5EF4-FFF2-40B4-BE49-F238E27FC236}">
                <a16:creationId xmlns:a16="http://schemas.microsoft.com/office/drawing/2014/main" id="{40A59D64-CD75-8A9E-B7E8-66DEF109E9A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hu-HU"/>
              <a:t>Mintaszöveg szerkesztése</a:t>
            </a:r>
          </a:p>
        </p:txBody>
      </p:sp>
      <p:sp>
        <p:nvSpPr>
          <p:cNvPr id="5" name="Dátum helye 4">
            <a:extLst>
              <a:ext uri="{FF2B5EF4-FFF2-40B4-BE49-F238E27FC236}">
                <a16:creationId xmlns:a16="http://schemas.microsoft.com/office/drawing/2014/main" id="{61500A74-9FC6-D1CE-EA26-E90B5E08A695}"/>
              </a:ext>
            </a:extLst>
          </p:cNvPr>
          <p:cNvSpPr>
            <a:spLocks noGrp="1"/>
          </p:cNvSpPr>
          <p:nvPr>
            <p:ph type="dt" sz="half" idx="10"/>
          </p:nvPr>
        </p:nvSpPr>
        <p:spPr/>
        <p:txBody>
          <a:bodyPr/>
          <a:lstStyle/>
          <a:p>
            <a:fld id="{4C804086-9033-4CC1-B1F0-BB3E7B14E618}" type="datetimeFigureOut">
              <a:rPr lang="hu-HU" smtClean="0"/>
              <a:t>2024.11.23.</a:t>
            </a:fld>
            <a:endParaRPr lang="hu-HU"/>
          </a:p>
        </p:txBody>
      </p:sp>
      <p:sp>
        <p:nvSpPr>
          <p:cNvPr id="6" name="Élőláb helye 5">
            <a:extLst>
              <a:ext uri="{FF2B5EF4-FFF2-40B4-BE49-F238E27FC236}">
                <a16:creationId xmlns:a16="http://schemas.microsoft.com/office/drawing/2014/main" id="{484A7B98-6C91-6836-5745-C9E6D1B3AE46}"/>
              </a:ext>
            </a:extLst>
          </p:cNvPr>
          <p:cNvSpPr>
            <a:spLocks noGrp="1"/>
          </p:cNvSpPr>
          <p:nvPr>
            <p:ph type="ftr" sz="quarter" idx="11"/>
          </p:nvPr>
        </p:nvSpPr>
        <p:spPr/>
        <p:txBody>
          <a:bodyPr/>
          <a:lstStyle/>
          <a:p>
            <a:endParaRPr lang="hu-HU"/>
          </a:p>
        </p:txBody>
      </p:sp>
      <p:sp>
        <p:nvSpPr>
          <p:cNvPr id="7" name="Dia számának helye 6">
            <a:extLst>
              <a:ext uri="{FF2B5EF4-FFF2-40B4-BE49-F238E27FC236}">
                <a16:creationId xmlns:a16="http://schemas.microsoft.com/office/drawing/2014/main" id="{FC66E315-F90F-7234-A049-FCEE96E0A828}"/>
              </a:ext>
            </a:extLst>
          </p:cNvPr>
          <p:cNvSpPr>
            <a:spLocks noGrp="1"/>
          </p:cNvSpPr>
          <p:nvPr>
            <p:ph type="sldNum" sz="quarter" idx="12"/>
          </p:nvPr>
        </p:nvSpPr>
        <p:spPr/>
        <p:txBody>
          <a:bodyPr/>
          <a:lstStyle/>
          <a:p>
            <a:fld id="{379AD51A-6730-46B5-A543-9FB3B1C8CBA4}" type="slidenum">
              <a:rPr lang="hu-HU" smtClean="0"/>
              <a:t>‹#›</a:t>
            </a:fld>
            <a:endParaRPr lang="hu-HU"/>
          </a:p>
        </p:txBody>
      </p:sp>
    </p:spTree>
    <p:extLst>
      <p:ext uri="{BB962C8B-B14F-4D97-AF65-F5344CB8AC3E}">
        <p14:creationId xmlns:p14="http://schemas.microsoft.com/office/powerpoint/2010/main" val="11781783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Cím és függőleges szöveg">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53832003-A499-AFE7-3E7B-5FF9EA30A300}"/>
              </a:ext>
            </a:extLst>
          </p:cNvPr>
          <p:cNvSpPr>
            <a:spLocks noGrp="1"/>
          </p:cNvSpPr>
          <p:nvPr>
            <p:ph type="title"/>
          </p:nvPr>
        </p:nvSpPr>
        <p:spPr/>
        <p:txBody>
          <a:bodyPr/>
          <a:lstStyle/>
          <a:p>
            <a:r>
              <a:rPr lang="hu-HU"/>
              <a:t>Mintacím szerkesztése</a:t>
            </a:r>
          </a:p>
        </p:txBody>
      </p:sp>
      <p:sp>
        <p:nvSpPr>
          <p:cNvPr id="3" name="Függőleges szöveg helye 2">
            <a:extLst>
              <a:ext uri="{FF2B5EF4-FFF2-40B4-BE49-F238E27FC236}">
                <a16:creationId xmlns:a16="http://schemas.microsoft.com/office/drawing/2014/main" id="{AEF7E03B-8EA4-2846-38FE-121438356F14}"/>
              </a:ext>
            </a:extLst>
          </p:cNvPr>
          <p:cNvSpPr>
            <a:spLocks noGrp="1"/>
          </p:cNvSpPr>
          <p:nvPr>
            <p:ph type="body" orient="vert" idx="1"/>
          </p:nvPr>
        </p:nvSpPr>
        <p:spPr/>
        <p:txBody>
          <a:bodyPr vert="eaVert"/>
          <a:lstStyle/>
          <a:p>
            <a:pPr lvl="0"/>
            <a:r>
              <a:rPr lang="hu-HU"/>
              <a:t>Mintaszöveg szerkesztése</a:t>
            </a:r>
          </a:p>
          <a:p>
            <a:pPr lvl="1"/>
            <a:r>
              <a:rPr lang="hu-HU"/>
              <a:t>Második szint</a:t>
            </a:r>
          </a:p>
          <a:p>
            <a:pPr lvl="2"/>
            <a:r>
              <a:rPr lang="hu-HU"/>
              <a:t>Harmadik szint</a:t>
            </a:r>
          </a:p>
          <a:p>
            <a:pPr lvl="3"/>
            <a:r>
              <a:rPr lang="hu-HU"/>
              <a:t>Negyedik szint</a:t>
            </a:r>
          </a:p>
          <a:p>
            <a:pPr lvl="4"/>
            <a:r>
              <a:rPr lang="hu-HU"/>
              <a:t>Ötödik szint</a:t>
            </a:r>
          </a:p>
        </p:txBody>
      </p:sp>
      <p:sp>
        <p:nvSpPr>
          <p:cNvPr id="4" name="Dátum helye 3">
            <a:extLst>
              <a:ext uri="{FF2B5EF4-FFF2-40B4-BE49-F238E27FC236}">
                <a16:creationId xmlns:a16="http://schemas.microsoft.com/office/drawing/2014/main" id="{627CE960-07BD-DFA1-C49A-121D5BA72B7D}"/>
              </a:ext>
            </a:extLst>
          </p:cNvPr>
          <p:cNvSpPr>
            <a:spLocks noGrp="1"/>
          </p:cNvSpPr>
          <p:nvPr>
            <p:ph type="dt" sz="half" idx="10"/>
          </p:nvPr>
        </p:nvSpPr>
        <p:spPr/>
        <p:txBody>
          <a:bodyPr/>
          <a:lstStyle/>
          <a:p>
            <a:fld id="{4C804086-9033-4CC1-B1F0-BB3E7B14E618}" type="datetimeFigureOut">
              <a:rPr lang="hu-HU" smtClean="0"/>
              <a:t>2024.11.23.</a:t>
            </a:fld>
            <a:endParaRPr lang="hu-HU"/>
          </a:p>
        </p:txBody>
      </p:sp>
      <p:sp>
        <p:nvSpPr>
          <p:cNvPr id="5" name="Élőláb helye 4">
            <a:extLst>
              <a:ext uri="{FF2B5EF4-FFF2-40B4-BE49-F238E27FC236}">
                <a16:creationId xmlns:a16="http://schemas.microsoft.com/office/drawing/2014/main" id="{DBEF78AF-70D0-F2CA-2EE4-D32E15F97A50}"/>
              </a:ext>
            </a:extLst>
          </p:cNvPr>
          <p:cNvSpPr>
            <a:spLocks noGrp="1"/>
          </p:cNvSpPr>
          <p:nvPr>
            <p:ph type="ftr" sz="quarter" idx="11"/>
          </p:nvPr>
        </p:nvSpPr>
        <p:spPr/>
        <p:txBody>
          <a:bodyPr/>
          <a:lstStyle/>
          <a:p>
            <a:endParaRPr lang="hu-HU"/>
          </a:p>
        </p:txBody>
      </p:sp>
      <p:sp>
        <p:nvSpPr>
          <p:cNvPr id="6" name="Dia számának helye 5">
            <a:extLst>
              <a:ext uri="{FF2B5EF4-FFF2-40B4-BE49-F238E27FC236}">
                <a16:creationId xmlns:a16="http://schemas.microsoft.com/office/drawing/2014/main" id="{A1845913-D24A-8C19-235D-58862BD2F04C}"/>
              </a:ext>
            </a:extLst>
          </p:cNvPr>
          <p:cNvSpPr>
            <a:spLocks noGrp="1"/>
          </p:cNvSpPr>
          <p:nvPr>
            <p:ph type="sldNum" sz="quarter" idx="12"/>
          </p:nvPr>
        </p:nvSpPr>
        <p:spPr/>
        <p:txBody>
          <a:bodyPr/>
          <a:lstStyle/>
          <a:p>
            <a:fld id="{379AD51A-6730-46B5-A543-9FB3B1C8CBA4}" type="slidenum">
              <a:rPr lang="hu-HU" smtClean="0"/>
              <a:t>‹#›</a:t>
            </a:fld>
            <a:endParaRPr lang="hu-HU"/>
          </a:p>
        </p:txBody>
      </p:sp>
    </p:spTree>
    <p:extLst>
      <p:ext uri="{BB962C8B-B14F-4D97-AF65-F5344CB8AC3E}">
        <p14:creationId xmlns:p14="http://schemas.microsoft.com/office/powerpoint/2010/main" val="20026909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Függőleges cím és szöveg">
    <p:spTree>
      <p:nvGrpSpPr>
        <p:cNvPr id="1" name=""/>
        <p:cNvGrpSpPr/>
        <p:nvPr/>
      </p:nvGrpSpPr>
      <p:grpSpPr>
        <a:xfrm>
          <a:off x="0" y="0"/>
          <a:ext cx="0" cy="0"/>
          <a:chOff x="0" y="0"/>
          <a:chExt cx="0" cy="0"/>
        </a:xfrm>
      </p:grpSpPr>
      <p:sp>
        <p:nvSpPr>
          <p:cNvPr id="2" name="Függőleges cím 1">
            <a:extLst>
              <a:ext uri="{FF2B5EF4-FFF2-40B4-BE49-F238E27FC236}">
                <a16:creationId xmlns:a16="http://schemas.microsoft.com/office/drawing/2014/main" id="{5DB2D872-EC3D-3FC3-E464-D4E19470AF52}"/>
              </a:ext>
            </a:extLst>
          </p:cNvPr>
          <p:cNvSpPr>
            <a:spLocks noGrp="1"/>
          </p:cNvSpPr>
          <p:nvPr>
            <p:ph type="title" orient="vert"/>
          </p:nvPr>
        </p:nvSpPr>
        <p:spPr>
          <a:xfrm>
            <a:off x="8724900" y="365125"/>
            <a:ext cx="2628900" cy="5811838"/>
          </a:xfrm>
        </p:spPr>
        <p:txBody>
          <a:bodyPr vert="eaVert"/>
          <a:lstStyle/>
          <a:p>
            <a:r>
              <a:rPr lang="hu-HU"/>
              <a:t>Mintacím szerkesztése</a:t>
            </a:r>
          </a:p>
        </p:txBody>
      </p:sp>
      <p:sp>
        <p:nvSpPr>
          <p:cNvPr id="3" name="Függőleges szöveg helye 2">
            <a:extLst>
              <a:ext uri="{FF2B5EF4-FFF2-40B4-BE49-F238E27FC236}">
                <a16:creationId xmlns:a16="http://schemas.microsoft.com/office/drawing/2014/main" id="{80D0E0F9-A673-CEDC-2490-494B395134F3}"/>
              </a:ext>
            </a:extLst>
          </p:cNvPr>
          <p:cNvSpPr>
            <a:spLocks noGrp="1"/>
          </p:cNvSpPr>
          <p:nvPr>
            <p:ph type="body" orient="vert" idx="1"/>
          </p:nvPr>
        </p:nvSpPr>
        <p:spPr>
          <a:xfrm>
            <a:off x="838200" y="365125"/>
            <a:ext cx="7734300" cy="5811838"/>
          </a:xfrm>
        </p:spPr>
        <p:txBody>
          <a:bodyPr vert="eaVert"/>
          <a:lstStyle/>
          <a:p>
            <a:pPr lvl="0"/>
            <a:r>
              <a:rPr lang="hu-HU"/>
              <a:t>Mintaszöveg szerkesztése</a:t>
            </a:r>
          </a:p>
          <a:p>
            <a:pPr lvl="1"/>
            <a:r>
              <a:rPr lang="hu-HU"/>
              <a:t>Második szint</a:t>
            </a:r>
          </a:p>
          <a:p>
            <a:pPr lvl="2"/>
            <a:r>
              <a:rPr lang="hu-HU"/>
              <a:t>Harmadik szint</a:t>
            </a:r>
          </a:p>
          <a:p>
            <a:pPr lvl="3"/>
            <a:r>
              <a:rPr lang="hu-HU"/>
              <a:t>Negyedik szint</a:t>
            </a:r>
          </a:p>
          <a:p>
            <a:pPr lvl="4"/>
            <a:r>
              <a:rPr lang="hu-HU"/>
              <a:t>Ötödik szint</a:t>
            </a:r>
          </a:p>
        </p:txBody>
      </p:sp>
      <p:sp>
        <p:nvSpPr>
          <p:cNvPr id="4" name="Dátum helye 3">
            <a:extLst>
              <a:ext uri="{FF2B5EF4-FFF2-40B4-BE49-F238E27FC236}">
                <a16:creationId xmlns:a16="http://schemas.microsoft.com/office/drawing/2014/main" id="{1C4408E0-2EF4-0892-A7F4-433B80C25F70}"/>
              </a:ext>
            </a:extLst>
          </p:cNvPr>
          <p:cNvSpPr>
            <a:spLocks noGrp="1"/>
          </p:cNvSpPr>
          <p:nvPr>
            <p:ph type="dt" sz="half" idx="10"/>
          </p:nvPr>
        </p:nvSpPr>
        <p:spPr/>
        <p:txBody>
          <a:bodyPr/>
          <a:lstStyle/>
          <a:p>
            <a:fld id="{4C804086-9033-4CC1-B1F0-BB3E7B14E618}" type="datetimeFigureOut">
              <a:rPr lang="hu-HU" smtClean="0"/>
              <a:t>2024.11.23.</a:t>
            </a:fld>
            <a:endParaRPr lang="hu-HU"/>
          </a:p>
        </p:txBody>
      </p:sp>
      <p:sp>
        <p:nvSpPr>
          <p:cNvPr id="5" name="Élőláb helye 4">
            <a:extLst>
              <a:ext uri="{FF2B5EF4-FFF2-40B4-BE49-F238E27FC236}">
                <a16:creationId xmlns:a16="http://schemas.microsoft.com/office/drawing/2014/main" id="{1D72834D-9A92-F255-C135-C75D2FE7214B}"/>
              </a:ext>
            </a:extLst>
          </p:cNvPr>
          <p:cNvSpPr>
            <a:spLocks noGrp="1"/>
          </p:cNvSpPr>
          <p:nvPr>
            <p:ph type="ftr" sz="quarter" idx="11"/>
          </p:nvPr>
        </p:nvSpPr>
        <p:spPr/>
        <p:txBody>
          <a:bodyPr/>
          <a:lstStyle/>
          <a:p>
            <a:endParaRPr lang="hu-HU"/>
          </a:p>
        </p:txBody>
      </p:sp>
      <p:sp>
        <p:nvSpPr>
          <p:cNvPr id="6" name="Dia számának helye 5">
            <a:extLst>
              <a:ext uri="{FF2B5EF4-FFF2-40B4-BE49-F238E27FC236}">
                <a16:creationId xmlns:a16="http://schemas.microsoft.com/office/drawing/2014/main" id="{612CA7CE-B9AB-BBF6-73A5-5445B407A539}"/>
              </a:ext>
            </a:extLst>
          </p:cNvPr>
          <p:cNvSpPr>
            <a:spLocks noGrp="1"/>
          </p:cNvSpPr>
          <p:nvPr>
            <p:ph type="sldNum" sz="quarter" idx="12"/>
          </p:nvPr>
        </p:nvSpPr>
        <p:spPr/>
        <p:txBody>
          <a:bodyPr/>
          <a:lstStyle/>
          <a:p>
            <a:fld id="{379AD51A-6730-46B5-A543-9FB3B1C8CBA4}" type="slidenum">
              <a:rPr lang="hu-HU" smtClean="0"/>
              <a:t>‹#›</a:t>
            </a:fld>
            <a:endParaRPr lang="hu-HU"/>
          </a:p>
        </p:txBody>
      </p:sp>
    </p:spTree>
    <p:extLst>
      <p:ext uri="{BB962C8B-B14F-4D97-AF65-F5344CB8AC3E}">
        <p14:creationId xmlns:p14="http://schemas.microsoft.com/office/powerpoint/2010/main" val="40324509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Cím helye 1">
            <a:extLst>
              <a:ext uri="{FF2B5EF4-FFF2-40B4-BE49-F238E27FC236}">
                <a16:creationId xmlns:a16="http://schemas.microsoft.com/office/drawing/2014/main" id="{76B1ED27-7AAF-D42A-BBE5-F4E6BAB9D8A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hu-HU"/>
              <a:t>Mintacím szerkesztése</a:t>
            </a:r>
          </a:p>
        </p:txBody>
      </p:sp>
      <p:sp>
        <p:nvSpPr>
          <p:cNvPr id="3" name="Szöveg helye 2">
            <a:extLst>
              <a:ext uri="{FF2B5EF4-FFF2-40B4-BE49-F238E27FC236}">
                <a16:creationId xmlns:a16="http://schemas.microsoft.com/office/drawing/2014/main" id="{B06C6951-70AD-790E-E8FA-C5C8414162F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hu-HU"/>
              <a:t>Mintaszöveg szerkesztése</a:t>
            </a:r>
          </a:p>
          <a:p>
            <a:pPr lvl="1"/>
            <a:r>
              <a:rPr lang="hu-HU"/>
              <a:t>Második szint</a:t>
            </a:r>
          </a:p>
          <a:p>
            <a:pPr lvl="2"/>
            <a:r>
              <a:rPr lang="hu-HU"/>
              <a:t>Harmadik szint</a:t>
            </a:r>
          </a:p>
          <a:p>
            <a:pPr lvl="3"/>
            <a:r>
              <a:rPr lang="hu-HU"/>
              <a:t>Negyedik szint</a:t>
            </a:r>
          </a:p>
          <a:p>
            <a:pPr lvl="4"/>
            <a:r>
              <a:rPr lang="hu-HU"/>
              <a:t>Ötödik szint</a:t>
            </a:r>
          </a:p>
        </p:txBody>
      </p:sp>
      <p:sp>
        <p:nvSpPr>
          <p:cNvPr id="4" name="Dátum helye 3">
            <a:extLst>
              <a:ext uri="{FF2B5EF4-FFF2-40B4-BE49-F238E27FC236}">
                <a16:creationId xmlns:a16="http://schemas.microsoft.com/office/drawing/2014/main" id="{21A5A4C7-C22C-2A0F-D3B0-48EA74B3E4A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4C804086-9033-4CC1-B1F0-BB3E7B14E618}" type="datetimeFigureOut">
              <a:rPr lang="hu-HU" smtClean="0"/>
              <a:t>2024.11.23.</a:t>
            </a:fld>
            <a:endParaRPr lang="hu-HU"/>
          </a:p>
        </p:txBody>
      </p:sp>
      <p:sp>
        <p:nvSpPr>
          <p:cNvPr id="5" name="Élőláb helye 4">
            <a:extLst>
              <a:ext uri="{FF2B5EF4-FFF2-40B4-BE49-F238E27FC236}">
                <a16:creationId xmlns:a16="http://schemas.microsoft.com/office/drawing/2014/main" id="{BEC4E037-BD8C-772A-6CBB-C1613A5F6CE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hu-HU"/>
          </a:p>
        </p:txBody>
      </p:sp>
      <p:sp>
        <p:nvSpPr>
          <p:cNvPr id="6" name="Dia számának helye 5">
            <a:extLst>
              <a:ext uri="{FF2B5EF4-FFF2-40B4-BE49-F238E27FC236}">
                <a16:creationId xmlns:a16="http://schemas.microsoft.com/office/drawing/2014/main" id="{85E8A64E-D294-5373-A853-009865ECD8B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79AD51A-6730-46B5-A543-9FB3B1C8CBA4}" type="slidenum">
              <a:rPr lang="hu-HU" smtClean="0"/>
              <a:t>‹#›</a:t>
            </a:fld>
            <a:endParaRPr lang="hu-HU"/>
          </a:p>
        </p:txBody>
      </p:sp>
    </p:spTree>
    <p:extLst>
      <p:ext uri="{BB962C8B-B14F-4D97-AF65-F5344CB8AC3E}">
        <p14:creationId xmlns:p14="http://schemas.microsoft.com/office/powerpoint/2010/main" val="235040967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hu-H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2.jpeg"/><Relationship Id="rId7" Type="http://schemas.openxmlformats.org/officeDocument/2006/relationships/diagramColors" Target="../diagrams/colors1.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4.png"/><Relationship Id="rId7" Type="http://schemas.openxmlformats.org/officeDocument/2006/relationships/diagramColors" Target="../diagrams/colors2.xml"/><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B867FF-FC45-48F7-8104-F89BE54909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Freeform: Shape 9">
            <a:extLst>
              <a:ext uri="{FF2B5EF4-FFF2-40B4-BE49-F238E27FC236}">
                <a16:creationId xmlns:a16="http://schemas.microsoft.com/office/drawing/2014/main" id="{8BB56887-D0D5-4F0C-9E19-7247EB83C8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Cím 1">
            <a:extLst>
              <a:ext uri="{FF2B5EF4-FFF2-40B4-BE49-F238E27FC236}">
                <a16:creationId xmlns:a16="http://schemas.microsoft.com/office/drawing/2014/main" id="{D999DD75-4D9B-9BA0-C22E-0BE8FE3AACD8}"/>
              </a:ext>
            </a:extLst>
          </p:cNvPr>
          <p:cNvSpPr>
            <a:spLocks noGrp="1"/>
          </p:cNvSpPr>
          <p:nvPr>
            <p:ph type="title"/>
          </p:nvPr>
        </p:nvSpPr>
        <p:spPr>
          <a:xfrm>
            <a:off x="555710" y="2183221"/>
            <a:ext cx="10515600" cy="1325563"/>
          </a:xfrm>
        </p:spPr>
        <p:txBody>
          <a:bodyPr>
            <a:normAutofit/>
          </a:bodyPr>
          <a:lstStyle/>
          <a:p>
            <a:pPr algn="ctr"/>
            <a:r>
              <a:rPr lang="hu-HU" dirty="0">
                <a:latin typeface="Arial Nova" panose="020B0504020202020204" pitchFamily="34" charset="0"/>
              </a:rPr>
              <a:t>Villamos biztonsági felülvizsgálattal kapcsolatos kérdések -válaszok</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V="1">
            <a:off x="555710" y="2183223"/>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Tree>
    <p:extLst>
      <p:ext uri="{BB962C8B-B14F-4D97-AF65-F5344CB8AC3E}">
        <p14:creationId xmlns:p14="http://schemas.microsoft.com/office/powerpoint/2010/main" val="16624356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6A90D7-FC5C-15A8-7A7A-B97CC0CAFE04}"/>
            </a:ext>
          </a:extLst>
        </p:cNvPr>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36C72DC-5BF0-2D11-CD65-8754A324CB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Freeform: Shape 9">
            <a:extLst>
              <a:ext uri="{FF2B5EF4-FFF2-40B4-BE49-F238E27FC236}">
                <a16:creationId xmlns:a16="http://schemas.microsoft.com/office/drawing/2014/main" id="{E2219523-4398-D688-C458-FAED740631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Cím 1">
            <a:extLst>
              <a:ext uri="{FF2B5EF4-FFF2-40B4-BE49-F238E27FC236}">
                <a16:creationId xmlns:a16="http://schemas.microsoft.com/office/drawing/2014/main" id="{CF74E80C-9A7D-B8B8-9D2F-4201CACCDDD0}"/>
              </a:ext>
            </a:extLst>
          </p:cNvPr>
          <p:cNvSpPr>
            <a:spLocks noGrp="1"/>
          </p:cNvSpPr>
          <p:nvPr>
            <p:ph type="title"/>
          </p:nvPr>
        </p:nvSpPr>
        <p:spPr>
          <a:xfrm>
            <a:off x="838200" y="365125"/>
            <a:ext cx="10515600" cy="1325563"/>
          </a:xfrm>
        </p:spPr>
        <p:txBody>
          <a:bodyPr>
            <a:normAutofit/>
          </a:bodyPr>
          <a:lstStyle/>
          <a:p>
            <a:r>
              <a:rPr lang="hu-HU" dirty="0">
                <a:latin typeface="Arial Nova" panose="020B0504020202020204" pitchFamily="34" charset="0"/>
              </a:rPr>
              <a:t>VBF – EBF - ÉV</a:t>
            </a:r>
          </a:p>
        </p:txBody>
      </p:sp>
      <p:sp>
        <p:nvSpPr>
          <p:cNvPr id="12" name="Arc 11">
            <a:extLst>
              <a:ext uri="{FF2B5EF4-FFF2-40B4-BE49-F238E27FC236}">
                <a16:creationId xmlns:a16="http://schemas.microsoft.com/office/drawing/2014/main" id="{8E6AAF20-8DE2-B911-D847-EB9148F925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V="1">
            <a:off x="555710" y="2183223"/>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Tartalom helye 2">
            <a:extLst>
              <a:ext uri="{FF2B5EF4-FFF2-40B4-BE49-F238E27FC236}">
                <a16:creationId xmlns:a16="http://schemas.microsoft.com/office/drawing/2014/main" id="{E6F9EA59-AF30-E074-D165-EF651C887E04}"/>
              </a:ext>
            </a:extLst>
          </p:cNvPr>
          <p:cNvSpPr>
            <a:spLocks noGrp="1"/>
          </p:cNvSpPr>
          <p:nvPr>
            <p:ph idx="1"/>
          </p:nvPr>
        </p:nvSpPr>
        <p:spPr>
          <a:xfrm>
            <a:off x="838200" y="1825625"/>
            <a:ext cx="10515600" cy="4351338"/>
          </a:xfrm>
        </p:spPr>
        <p:txBody>
          <a:bodyPr>
            <a:normAutofit/>
          </a:bodyPr>
          <a:lstStyle/>
          <a:p>
            <a:r>
              <a:rPr lang="hu-HU" sz="2400" dirty="0">
                <a:latin typeface="Arial Nova" panose="020B0504020202020204" pitchFamily="34" charset="0"/>
              </a:rPr>
              <a:t>VBF – villamos biztonsági felülvizsgálat</a:t>
            </a:r>
          </a:p>
          <a:p>
            <a:r>
              <a:rPr lang="hu-HU" sz="2400" dirty="0">
                <a:latin typeface="Arial Nova" panose="020B0504020202020204" pitchFamily="34" charset="0"/>
              </a:rPr>
              <a:t>EBF – erősáramú berendezés (tűzvédelmi jellegű) felülvizsgálata</a:t>
            </a:r>
          </a:p>
          <a:p>
            <a:r>
              <a:rPr lang="hu-HU" sz="2400" dirty="0">
                <a:latin typeface="Arial Nova" panose="020B0504020202020204" pitchFamily="34" charset="0"/>
              </a:rPr>
              <a:t>ÉV – érintésvédelmi vizsgálat</a:t>
            </a:r>
          </a:p>
          <a:p>
            <a:pPr marL="0" indent="0">
              <a:buNone/>
            </a:pPr>
            <a:r>
              <a:rPr lang="hu-HU" sz="2400" b="1" i="0" dirty="0">
                <a:effectLst/>
                <a:latin typeface="Arial Nova" panose="020B0504020202020204" pitchFamily="34" charset="0"/>
              </a:rPr>
              <a:t>A 40/2017.(XII.4.) NGM rendelet (VMBSZ) módosításával</a:t>
            </a:r>
          </a:p>
          <a:p>
            <a:pPr marL="0" indent="0">
              <a:buNone/>
            </a:pPr>
            <a:r>
              <a:rPr lang="hu-HU" sz="2400" b="0" i="0" dirty="0">
                <a:effectLst/>
                <a:latin typeface="Arial Nova" panose="020B0504020202020204" pitchFamily="34" charset="0"/>
              </a:rPr>
              <a:t>Újra fogalmazták a fogalommeghatározásokat: megszűnt a szerelői ellenőrzés és a szabványossági felülvizsgálat! Új fogalom a villamos biztonsági felülvizsgálat, amely magában foglalja az áramütés elleni védelem (ÉV) és a szabványos állapot (tűzvédelmi jellegű EBF) felülvizsgálatát. Ezen kívül megjelentek a robbanásveszélyes környezetben üzemelő villamos berendezések vizsgálataira vonatkozó fogalmak is.</a:t>
            </a:r>
            <a:endParaRPr lang="hu-HU" sz="2400" b="1" i="0" dirty="0">
              <a:effectLst/>
              <a:latin typeface="Arial Nova" panose="020B0504020202020204" pitchFamily="34" charset="0"/>
            </a:endParaRPr>
          </a:p>
        </p:txBody>
      </p:sp>
    </p:spTree>
    <p:extLst>
      <p:ext uri="{BB962C8B-B14F-4D97-AF65-F5344CB8AC3E}">
        <p14:creationId xmlns:p14="http://schemas.microsoft.com/office/powerpoint/2010/main" val="167445967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B867FF-FC45-48F7-8104-F89BE54909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Freeform: Shape 9">
            <a:extLst>
              <a:ext uri="{FF2B5EF4-FFF2-40B4-BE49-F238E27FC236}">
                <a16:creationId xmlns:a16="http://schemas.microsoft.com/office/drawing/2014/main" id="{8BB56887-D0D5-4F0C-9E19-7247EB83C8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Cím 1">
            <a:extLst>
              <a:ext uri="{FF2B5EF4-FFF2-40B4-BE49-F238E27FC236}">
                <a16:creationId xmlns:a16="http://schemas.microsoft.com/office/drawing/2014/main" id="{0DB5715C-EB8B-AB5F-7BB7-D6314DA32F40}"/>
              </a:ext>
            </a:extLst>
          </p:cNvPr>
          <p:cNvSpPr>
            <a:spLocks noGrp="1"/>
          </p:cNvSpPr>
          <p:nvPr>
            <p:ph type="title"/>
          </p:nvPr>
        </p:nvSpPr>
        <p:spPr>
          <a:xfrm>
            <a:off x="838200" y="365125"/>
            <a:ext cx="10515600" cy="1325563"/>
          </a:xfrm>
        </p:spPr>
        <p:txBody>
          <a:bodyPr>
            <a:normAutofit/>
          </a:bodyPr>
          <a:lstStyle/>
          <a:p>
            <a:r>
              <a:rPr lang="hu-HU" dirty="0"/>
              <a:t>VBF</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V="1">
            <a:off x="555710" y="2183223"/>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Tartalom helye 2">
            <a:extLst>
              <a:ext uri="{FF2B5EF4-FFF2-40B4-BE49-F238E27FC236}">
                <a16:creationId xmlns:a16="http://schemas.microsoft.com/office/drawing/2014/main" id="{1D0B2CA3-F31A-3B2F-213E-C82B352A9269}"/>
              </a:ext>
            </a:extLst>
          </p:cNvPr>
          <p:cNvSpPr>
            <a:spLocks noGrp="1"/>
          </p:cNvSpPr>
          <p:nvPr>
            <p:ph idx="1"/>
          </p:nvPr>
        </p:nvSpPr>
        <p:spPr>
          <a:xfrm>
            <a:off x="838200" y="1297858"/>
            <a:ext cx="10515600" cy="5195017"/>
          </a:xfrm>
        </p:spPr>
        <p:txBody>
          <a:bodyPr>
            <a:normAutofit lnSpcReduction="10000"/>
          </a:bodyPr>
          <a:lstStyle/>
          <a:p>
            <a:pPr marL="0" indent="0">
              <a:buNone/>
            </a:pPr>
            <a:r>
              <a:rPr lang="hu-HU" sz="1800" b="1" i="0" dirty="0">
                <a:effectLst/>
                <a:latin typeface="Arial Nova" panose="020B0504020202020204" pitchFamily="34" charset="0"/>
              </a:rPr>
              <a:t>Mi a villamos biztonsági felülvizsgálat jelentése</a:t>
            </a:r>
            <a:r>
              <a:rPr lang="hu-HU" sz="1800" b="1" dirty="0">
                <a:latin typeface="Arial Nova" panose="020B0504020202020204" pitchFamily="34" charset="0"/>
              </a:rPr>
              <a:t>?</a:t>
            </a:r>
            <a:endParaRPr lang="hu-HU" sz="1800" b="1" i="0" dirty="0">
              <a:effectLst/>
              <a:latin typeface="Arial Nova" panose="020B0504020202020204" pitchFamily="34" charset="0"/>
            </a:endParaRPr>
          </a:p>
          <a:p>
            <a:pPr marL="0" indent="0">
              <a:buNone/>
            </a:pPr>
            <a:r>
              <a:rPr lang="hu-HU" sz="1600" b="0" i="0" dirty="0">
                <a:effectLst/>
                <a:latin typeface="Arial Nova" panose="020B0504020202020204" pitchFamily="34" charset="0"/>
              </a:rPr>
              <a:t>A villamos berendezések olyan részletes - a méréseket és azok számszerű eredményének kiértékelését is tartalmazó - különleges erősáramú villamos szakképzettséget igénylő ellenőrzése, amely alkalmas arra, hogy kimutassa, teljesíti-e az a vonatkozó szabványok vagy azokkal egyenértékű műszaki megoldásokat tartalmazó műszaki előírások valamennyi kritériumát, továbbá a villamos berendezés első ellenőrzéskor és a rendszeresen ismétlődő időszakos vizsgálatok során végzett teljes körű felülvizsgálat, amely magában foglalja a villamos berendezés áramütés elleni védelmének és az általános szabványos állapotának vizsgálatát.   </a:t>
            </a:r>
          </a:p>
          <a:p>
            <a:pPr marL="0" indent="0">
              <a:buNone/>
            </a:pPr>
            <a:r>
              <a:rPr lang="hu-HU" sz="1600" b="1" i="0" dirty="0">
                <a:effectLst/>
                <a:latin typeface="Arial Nova" panose="020B0504020202020204" pitchFamily="34" charset="0"/>
              </a:rPr>
              <a:t>Két részből áll:</a:t>
            </a:r>
          </a:p>
          <a:p>
            <a:pPr marL="0" indent="0">
              <a:buNone/>
            </a:pPr>
            <a:r>
              <a:rPr lang="hu-HU" sz="1600" b="1" i="0" dirty="0">
                <a:effectLst/>
                <a:latin typeface="Arial Nova" panose="020B0504020202020204" pitchFamily="34" charset="0"/>
              </a:rPr>
              <a:t> - Érintésvédelmi (hibavédelmi) felülvizsgálat </a:t>
            </a:r>
          </a:p>
          <a:p>
            <a:pPr marL="0" indent="0">
              <a:buNone/>
            </a:pPr>
            <a:r>
              <a:rPr lang="hu-HU" sz="1600" b="1" dirty="0">
                <a:latin typeface="Arial Nova" panose="020B0504020202020204" pitchFamily="34" charset="0"/>
              </a:rPr>
              <a:t> - </a:t>
            </a:r>
            <a:r>
              <a:rPr lang="hu-HU" sz="1600" b="1" i="0" dirty="0">
                <a:effectLst/>
                <a:latin typeface="Arial Nova" panose="020B0504020202020204" pitchFamily="34" charset="0"/>
              </a:rPr>
              <a:t>Erősáramú berendezés felülvizsgálat (tűzvédelmi felülvizsgálat)   </a:t>
            </a:r>
          </a:p>
          <a:p>
            <a:pPr marL="0" indent="0">
              <a:buNone/>
            </a:pPr>
            <a:r>
              <a:rPr lang="hu-HU" sz="1600" b="1" i="0" dirty="0">
                <a:effectLst/>
                <a:latin typeface="Arial Nova" panose="020B0504020202020204" pitchFamily="34" charset="0"/>
              </a:rPr>
              <a:t>Érintésvédelmi (hibavédelmi) szabványossági felülvizsgálata:   </a:t>
            </a:r>
            <a:r>
              <a:rPr lang="hu-HU" sz="1600" b="0" i="0" dirty="0">
                <a:effectLst/>
                <a:latin typeface="Arial Nova" panose="020B0504020202020204" pitchFamily="34" charset="0"/>
              </a:rPr>
              <a:t>Tartalmazza: Az elektromos berendezés, hálózat szemrevételezéses ellenőrzését (érintésvédelmi mód kiválasztása, védővezető folytonosság, védőösszekötő hálózat szükségessége, kioldószerv értékének megfelelősége, állapota, hurokellenállás és érintési feszültség mérés, földelő berendezések-védővezetők, áramütés elleni védelem, hőhatás elleni védelem, túláram védelem, leválasztás és kapcsolás, leválasztás és üzemi kapcsolás) és műszeres vizsgálatát.    </a:t>
            </a:r>
          </a:p>
          <a:p>
            <a:pPr marL="0" indent="0">
              <a:buNone/>
            </a:pPr>
            <a:r>
              <a:rPr lang="hu-HU" sz="1600" b="1" i="0" dirty="0">
                <a:effectLst/>
                <a:latin typeface="Arial Nova" panose="020B0504020202020204" pitchFamily="34" charset="0"/>
              </a:rPr>
              <a:t>Erősáramú berendezések tűzvédelmi szabványossági felülvizsgálata:   </a:t>
            </a:r>
            <a:r>
              <a:rPr lang="hu-HU" sz="1600" b="0" i="0" dirty="0">
                <a:effectLst/>
                <a:latin typeface="Arial Nova" panose="020B0504020202020204" pitchFamily="34" charset="0"/>
              </a:rPr>
              <a:t>Az 54/2014. (XII. 5.) BM rendeletben előírt erősáramú berendezések tűzvédelmi szabványossági felülvizsgálata, a vonatkozó szabványok, rendeletek alapján.   Tartalmazza: Az erősáramú berendezések tűzesetet, és balesetet előidéző meghibásodások feltárását, szemrevételezéses ellenőrzéssel, és műszeres vizsgálattal.</a:t>
            </a:r>
            <a:br>
              <a:rPr lang="hu-HU" sz="1300" dirty="0"/>
            </a:br>
            <a:endParaRPr lang="hu-HU" sz="1300" dirty="0"/>
          </a:p>
        </p:txBody>
      </p:sp>
    </p:spTree>
    <p:extLst>
      <p:ext uri="{BB962C8B-B14F-4D97-AF65-F5344CB8AC3E}">
        <p14:creationId xmlns:p14="http://schemas.microsoft.com/office/powerpoint/2010/main" val="42242642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101CB78F-84BA-9572-859A-B7D057979904}"/>
              </a:ext>
            </a:extLst>
          </p:cNvPr>
          <p:cNvPicPr>
            <a:picLocks noChangeAspect="1"/>
          </p:cNvPicPr>
          <p:nvPr/>
        </p:nvPicPr>
        <p:blipFill>
          <a:blip r:embed="rId3">
            <a:duotone>
              <a:schemeClr val="bg2">
                <a:shade val="45000"/>
                <a:satMod val="135000"/>
              </a:schemeClr>
              <a:prstClr val="white"/>
            </a:duotone>
          </a:blip>
          <a:srcRect t="25000"/>
          <a:stretch/>
        </p:blipFill>
        <p:spPr>
          <a:xfrm>
            <a:off x="20" y="10"/>
            <a:ext cx="12191980" cy="6857990"/>
          </a:xfrm>
          <a:prstGeom prst="rect">
            <a:avLst/>
          </a:prstGeom>
        </p:spPr>
      </p:pic>
      <p:sp>
        <p:nvSpPr>
          <p:cNvPr id="2" name="Cím 1">
            <a:extLst>
              <a:ext uri="{FF2B5EF4-FFF2-40B4-BE49-F238E27FC236}">
                <a16:creationId xmlns:a16="http://schemas.microsoft.com/office/drawing/2014/main" id="{FFF5BAF6-4FD2-C176-7006-66D26D245DF2}"/>
              </a:ext>
            </a:extLst>
          </p:cNvPr>
          <p:cNvSpPr>
            <a:spLocks noGrp="1"/>
          </p:cNvSpPr>
          <p:nvPr>
            <p:ph type="title"/>
          </p:nvPr>
        </p:nvSpPr>
        <p:spPr>
          <a:xfrm>
            <a:off x="838200" y="365125"/>
            <a:ext cx="10515600" cy="1325563"/>
          </a:xfrm>
        </p:spPr>
        <p:txBody>
          <a:bodyPr>
            <a:normAutofit/>
          </a:bodyPr>
          <a:lstStyle/>
          <a:p>
            <a:r>
              <a:rPr lang="hu-HU"/>
              <a:t>10/2016 (IV. 5.) NGM rendelet</a:t>
            </a:r>
            <a:br>
              <a:rPr lang="hu-HU"/>
            </a:br>
            <a:endParaRPr lang="hu-HU" dirty="0"/>
          </a:p>
        </p:txBody>
      </p:sp>
      <p:graphicFrame>
        <p:nvGraphicFramePr>
          <p:cNvPr id="8" name="Tartalom helye 2">
            <a:extLst>
              <a:ext uri="{FF2B5EF4-FFF2-40B4-BE49-F238E27FC236}">
                <a16:creationId xmlns:a16="http://schemas.microsoft.com/office/drawing/2014/main" id="{AEE570F5-BA5B-BCDD-DA9B-752A8A83125D}"/>
              </a:ext>
            </a:extLst>
          </p:cNvPr>
          <p:cNvGraphicFramePr>
            <a:graphicFrameLocks noGrp="1"/>
          </p:cNvGraphicFramePr>
          <p:nvPr>
            <p:ph idx="1"/>
            <p:extLst>
              <p:ext uri="{D42A27DB-BD31-4B8C-83A1-F6EECF244321}">
                <p14:modId xmlns:p14="http://schemas.microsoft.com/office/powerpoint/2010/main" val="2072919032"/>
              </p:ext>
            </p:extLst>
          </p:nvPr>
        </p:nvGraphicFramePr>
        <p:xfrm>
          <a:off x="838200" y="2284919"/>
          <a:ext cx="10515600" cy="450143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4" name="Rectangle 1">
            <a:extLst>
              <a:ext uri="{FF2B5EF4-FFF2-40B4-BE49-F238E27FC236}">
                <a16:creationId xmlns:a16="http://schemas.microsoft.com/office/drawing/2014/main" id="{5AB0A01F-6A52-12FB-CF56-B1237BBA6EC0}"/>
              </a:ext>
            </a:extLst>
          </p:cNvPr>
          <p:cNvSpPr>
            <a:spLocks noChangeArrowheads="1"/>
          </p:cNvSpPr>
          <p:nvPr/>
        </p:nvSpPr>
        <p:spPr bwMode="auto">
          <a:xfrm>
            <a:off x="1251154" y="959356"/>
            <a:ext cx="8586020" cy="144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spcBef>
                <a:spcPct val="0"/>
              </a:spcBef>
              <a:spcAft>
                <a:spcPts val="600"/>
              </a:spcAft>
              <a:buClrTx/>
              <a:buSzTx/>
              <a:buFontTx/>
              <a:buNone/>
              <a:tabLst/>
            </a:pPr>
            <a:r>
              <a:rPr kumimoji="0" lang="hu-HU" altLang="hu-HU" b="1" i="0" u="none" strike="noStrike" cap="none" normalizeH="0" baseline="0" dirty="0">
                <a:ln>
                  <a:noFill/>
                </a:ln>
                <a:solidFill>
                  <a:schemeClr val="tx1"/>
                </a:solidFill>
                <a:effectLst/>
                <a:latin typeface="Arial" panose="020B0604020202020204" pitchFamily="34" charset="0"/>
              </a:rPr>
              <a:t>A munkaeszközök és használatuk biztonsági és egészségügyi követelményeinek minimális szintjéről.</a:t>
            </a:r>
          </a:p>
          <a:p>
            <a:pPr marL="0" marR="0" lvl="0" indent="0" algn="l" defTabSz="914400" rtl="0" eaLnBrk="0" fontAlgn="base" latinLnBrk="0" hangingPunct="0">
              <a:spcBef>
                <a:spcPct val="0"/>
              </a:spcBef>
              <a:spcAft>
                <a:spcPts val="600"/>
              </a:spcAft>
              <a:buClrTx/>
              <a:buSzTx/>
              <a:buFontTx/>
              <a:buNone/>
              <a:tabLst/>
            </a:pPr>
            <a:r>
              <a:rPr lang="hu-HU" altLang="hu-HU" sz="2400" b="1" i="1" dirty="0">
                <a:latin typeface="Arial" panose="020B0604020202020204" pitchFamily="34" charset="0"/>
              </a:rPr>
              <a:t>Mikor kell villamos biztonsági felülvizsgálatot végezni?</a:t>
            </a:r>
            <a:endParaRPr kumimoji="0" lang="hu-HU" altLang="hu-HU" sz="2400" b="1" i="1"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spcBef>
                <a:spcPct val="0"/>
              </a:spcBef>
              <a:spcAft>
                <a:spcPts val="600"/>
              </a:spcAft>
              <a:buClrTx/>
              <a:buSzTx/>
              <a:buFontTx/>
              <a:buNone/>
              <a:tabLst/>
            </a:pPr>
            <a:endParaRPr kumimoji="0" lang="hu-HU" altLang="hu-HU"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58035340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3000"/>
            <a:lum/>
          </a:blip>
          <a:srcRect/>
          <a:stretch>
            <a:fillRect/>
          </a:stretch>
        </a:blipFill>
        <a:effectLst/>
      </p:bgPr>
    </p:bg>
    <p:spTree>
      <p:nvGrpSpPr>
        <p:cNvPr id="1" name=""/>
        <p:cNvGrpSpPr/>
        <p:nvPr/>
      </p:nvGrpSpPr>
      <p:grpSpPr>
        <a:xfrm>
          <a:off x="0" y="0"/>
          <a:ext cx="0" cy="0"/>
          <a:chOff x="0" y="0"/>
          <a:chExt cx="0" cy="0"/>
        </a:xfrm>
      </p:grpSpPr>
      <p:sp useBgFill="1">
        <p:nvSpPr>
          <p:cNvPr id="29" name="Rectangle 28">
            <a:extLst>
              <a:ext uri="{FF2B5EF4-FFF2-40B4-BE49-F238E27FC236}">
                <a16:creationId xmlns:a16="http://schemas.microsoft.com/office/drawing/2014/main" id="{1BB867FF-FC45-48F7-8104-F89BE54909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Freeform: Shape 30">
            <a:extLst>
              <a:ext uri="{FF2B5EF4-FFF2-40B4-BE49-F238E27FC236}">
                <a16:creationId xmlns:a16="http://schemas.microsoft.com/office/drawing/2014/main" id="{8BB56887-D0D5-4F0C-9E19-7247EB83C8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Cím 1">
            <a:extLst>
              <a:ext uri="{FF2B5EF4-FFF2-40B4-BE49-F238E27FC236}">
                <a16:creationId xmlns:a16="http://schemas.microsoft.com/office/drawing/2014/main" id="{163FEE8D-D3E6-A7FA-A76D-9BB22491CBCA}"/>
              </a:ext>
            </a:extLst>
          </p:cNvPr>
          <p:cNvSpPr>
            <a:spLocks noGrp="1"/>
          </p:cNvSpPr>
          <p:nvPr>
            <p:ph type="ctrTitle"/>
          </p:nvPr>
        </p:nvSpPr>
        <p:spPr>
          <a:xfrm>
            <a:off x="838200" y="365125"/>
            <a:ext cx="10515600" cy="1325563"/>
          </a:xfrm>
        </p:spPr>
        <p:txBody>
          <a:bodyPr vert="horz" lIns="91440" tIns="45720" rIns="91440" bIns="45720" rtlCol="0" anchor="ctr">
            <a:normAutofit/>
          </a:bodyPr>
          <a:lstStyle/>
          <a:p>
            <a:pPr algn="l"/>
            <a:r>
              <a:rPr lang="en-US" sz="4400" kern="1200">
                <a:solidFill>
                  <a:schemeClr val="tx1"/>
                </a:solidFill>
                <a:latin typeface="+mj-lt"/>
                <a:ea typeface="+mj-ea"/>
                <a:cs typeface="+mj-cs"/>
              </a:rPr>
              <a:t>Mi minősül kéziszerszámnak?</a:t>
            </a:r>
          </a:p>
        </p:txBody>
      </p:sp>
      <p:sp>
        <p:nvSpPr>
          <p:cNvPr id="33" name="Arc 32">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V="1">
            <a:off x="555710" y="2183223"/>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Alcím 2">
            <a:extLst>
              <a:ext uri="{FF2B5EF4-FFF2-40B4-BE49-F238E27FC236}">
                <a16:creationId xmlns:a16="http://schemas.microsoft.com/office/drawing/2014/main" id="{D6A54A85-AAD8-B49C-4A46-A928D7C36EEE}"/>
              </a:ext>
            </a:extLst>
          </p:cNvPr>
          <p:cNvSpPr>
            <a:spLocks noGrp="1"/>
          </p:cNvSpPr>
          <p:nvPr>
            <p:ph type="subTitle" idx="1"/>
          </p:nvPr>
        </p:nvSpPr>
        <p:spPr>
          <a:xfrm>
            <a:off x="838200" y="1825625"/>
            <a:ext cx="10515600" cy="4351338"/>
          </a:xfrm>
        </p:spPr>
        <p:txBody>
          <a:bodyPr vert="horz" lIns="91440" tIns="45720" rIns="91440" bIns="45720" rtlCol="0">
            <a:normAutofit/>
          </a:bodyPr>
          <a:lstStyle/>
          <a:p>
            <a:pPr indent="-228600" algn="l">
              <a:buFont typeface="Arial" panose="020B0604020202020204" pitchFamily="34" charset="0"/>
              <a:buChar char="•"/>
            </a:pPr>
            <a:endParaRPr lang="en-US" sz="2000" i="0">
              <a:effectLst/>
            </a:endParaRPr>
          </a:p>
          <a:p>
            <a:pPr indent="-228600" algn="l">
              <a:buFont typeface="Arial" panose="020B0604020202020204" pitchFamily="34" charset="0"/>
              <a:buChar char="•"/>
            </a:pPr>
            <a:r>
              <a:rPr lang="en-US" sz="2000" i="0">
                <a:effectLst/>
              </a:rPr>
              <a:t>Villamos kéziszerszámnak minősül a </a:t>
            </a:r>
            <a:r>
              <a:rPr lang="en-US" sz="2000" b="1" i="0">
                <a:effectLst/>
              </a:rPr>
              <a:t>használat közben kézben tartott</a:t>
            </a:r>
            <a:r>
              <a:rPr lang="en-US" sz="2000" i="0">
                <a:effectLst/>
              </a:rPr>
              <a:t>, vagy feszültségre kapcsolt állapotban könnyen áthelyezhető elektromos árammal működtetett szerszám.   </a:t>
            </a:r>
          </a:p>
          <a:p>
            <a:pPr indent="-228600" algn="l">
              <a:buFont typeface="Arial" panose="020B0604020202020204" pitchFamily="34" charset="0"/>
              <a:buChar char="•"/>
            </a:pPr>
            <a:r>
              <a:rPr lang="en-US" sz="2000" i="0">
                <a:effectLst/>
              </a:rPr>
              <a:t>Jogszabályi háttér:  A kéziszerszámokon szerelői ellenőrzéssel végrehajtott időszakos ellenőrző felülvizs­gálatot a 10/2016 (IV. 5.) NGM rendelet (a munkaeszközök és használatuk biztonsági és egészségügyi követelményeinek minimális szintjéről) 2. fejezetének, 19 paragrafu­sának 6. pontja határozza meg. </a:t>
            </a:r>
            <a:endParaRPr lang="en-US" sz="2000"/>
          </a:p>
          <a:p>
            <a:pPr indent="-228600" algn="l">
              <a:buFont typeface="Arial" panose="020B0604020202020204" pitchFamily="34" charset="0"/>
              <a:buChar char="•"/>
            </a:pPr>
            <a:r>
              <a:rPr lang="en-US" sz="2000" i="0">
                <a:effectLst/>
              </a:rPr>
              <a:t>A kéziszerszámokon és hordozható biztonsági transzformá­torokon a fent említett 6. pont a, alpontjának értelmében </a:t>
            </a:r>
            <a:r>
              <a:rPr lang="en-US" sz="2000" b="1" i="0">
                <a:effectLst/>
              </a:rPr>
              <a:t>évente időszakos ellenőrző felülvizsgá­latot kell végrehajtani </a:t>
            </a:r>
            <a:r>
              <a:rPr lang="en-US" sz="2000" i="0">
                <a:effectLst/>
              </a:rPr>
              <a:t>szerelői ellenőrzéssel. Abban az esetben, ha a kéziszerszámok, hordoz­ható biztonsági transzformátorok tulajdonosa, üzembentartója vagy felhasználója részletesebb vizsgálattal kíván meggyőződni az adott eszköz biztonságának megfelelőségéről, lehetőség van az eszközök hibavédelmi szempontból történő felülvizsgálatára az MSZ HD 60364-6:2017 szabvány vonatkozó pontjai, továbbá az MSZ 4851-5:1991 szabvány vonatkozó pontjai szerint. </a:t>
            </a:r>
          </a:p>
        </p:txBody>
      </p:sp>
    </p:spTree>
    <p:extLst>
      <p:ext uri="{BB962C8B-B14F-4D97-AF65-F5344CB8AC3E}">
        <p14:creationId xmlns:p14="http://schemas.microsoft.com/office/powerpoint/2010/main" val="187527263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BFBC56A3-E362-1151-341D-A56388C85EEF}"/>
              </a:ext>
            </a:extLst>
          </p:cNvPr>
          <p:cNvSpPr>
            <a:spLocks noGrp="1"/>
          </p:cNvSpPr>
          <p:nvPr>
            <p:ph type="title"/>
          </p:nvPr>
        </p:nvSpPr>
        <p:spPr/>
        <p:txBody>
          <a:bodyPr/>
          <a:lstStyle/>
          <a:p>
            <a:r>
              <a:rPr lang="hu-HU" dirty="0"/>
              <a:t>A VMBSZ-</a:t>
            </a:r>
            <a:r>
              <a:rPr lang="hu-HU" dirty="0" err="1"/>
              <a:t>ból</a:t>
            </a:r>
            <a:br>
              <a:rPr lang="hu-HU" dirty="0"/>
            </a:br>
            <a:r>
              <a:rPr lang="hu-HU" sz="2400" dirty="0"/>
              <a:t>40/2017.(XII.4.) NGM rendelet</a:t>
            </a:r>
            <a:endParaRPr lang="hu-HU" dirty="0"/>
          </a:p>
        </p:txBody>
      </p:sp>
      <p:sp>
        <p:nvSpPr>
          <p:cNvPr id="3" name="Tartalom helye 2">
            <a:extLst>
              <a:ext uri="{FF2B5EF4-FFF2-40B4-BE49-F238E27FC236}">
                <a16:creationId xmlns:a16="http://schemas.microsoft.com/office/drawing/2014/main" id="{219AE10F-A07E-C16A-70DF-78F69EA32986}"/>
              </a:ext>
            </a:extLst>
          </p:cNvPr>
          <p:cNvSpPr>
            <a:spLocks noGrp="1"/>
          </p:cNvSpPr>
          <p:nvPr>
            <p:ph idx="1"/>
          </p:nvPr>
        </p:nvSpPr>
        <p:spPr>
          <a:xfrm>
            <a:off x="838200" y="1690688"/>
            <a:ext cx="10515600" cy="4486275"/>
          </a:xfrm>
        </p:spPr>
        <p:txBody>
          <a:bodyPr>
            <a:normAutofit fontScale="85000" lnSpcReduction="10000"/>
          </a:bodyPr>
          <a:lstStyle/>
          <a:p>
            <a:pPr marL="0" indent="0">
              <a:buNone/>
            </a:pPr>
            <a:endParaRPr lang="hu-HU" sz="2000" dirty="0"/>
          </a:p>
          <a:p>
            <a:r>
              <a:rPr lang="hu-HU" sz="2000" dirty="0"/>
              <a:t>6.1.3. A gazdasági célfelhasználású, professzionális alkalmazású villamos üzemű kéziszerszámokat és a SELV, PELV, villamos elválasztás védelmi módok hordozható tápforrásait erősáramú szakirányú végzettséggel rendelkező szakemberrel legalább évenként ellenőriztetni kell a következő szempontok szerint:</a:t>
            </a:r>
          </a:p>
          <a:p>
            <a:endParaRPr lang="hu-HU" sz="2000" dirty="0"/>
          </a:p>
          <a:p>
            <a:r>
              <a:rPr lang="hu-HU" sz="2000" dirty="0"/>
              <a:t>a) a biztonságot csökkentő esetleges sérülések, kopások feltárása szemrevételezéses ellenőrzéssel, és</a:t>
            </a:r>
          </a:p>
          <a:p>
            <a:endParaRPr lang="hu-HU" sz="2000" dirty="0"/>
          </a:p>
          <a:p>
            <a:r>
              <a:rPr lang="hu-HU" sz="2000" dirty="0"/>
              <a:t>b) a gyártói előírásban vagy annak hiányában </a:t>
            </a:r>
            <a:r>
              <a:rPr lang="hu-HU" sz="2400" b="1" i="1" dirty="0">
                <a:solidFill>
                  <a:srgbClr val="FF0000"/>
                </a:solidFill>
              </a:rPr>
              <a:t>a termékre vonatkozó termékszabványban (?) </a:t>
            </a:r>
            <a:r>
              <a:rPr lang="hu-HU" sz="2000" dirty="0"/>
              <a:t>meghatározottak alapján szigetelési ellenállás mérésének elvégzése.</a:t>
            </a:r>
          </a:p>
          <a:p>
            <a:endParaRPr lang="hu-HU" sz="2000" dirty="0"/>
          </a:p>
          <a:p>
            <a:r>
              <a:rPr lang="hu-HU" sz="2000" dirty="0"/>
              <a:t>6.1.4. A 6.1.3. pontban meghatározott vizsgálatok elvégzésének tényét és annak eredményét a villamos biztonsági felülvizsgálat végzője jegyzőkönyvben rögzíti. Az ellenőrzésen meg nem felelt szerszámot vagy transzformátort nem szabad üzembe helyezni, el kell különíteni, le kell selejtezni vagy javításra kell küldeni. Javítás után csak a 6.2. pont szerint elvégzett vizsgálatok megfelelő eredménye esetén szabad üzembe helyezni.</a:t>
            </a:r>
          </a:p>
        </p:txBody>
      </p:sp>
    </p:spTree>
    <p:extLst>
      <p:ext uri="{BB962C8B-B14F-4D97-AF65-F5344CB8AC3E}">
        <p14:creationId xmlns:p14="http://schemas.microsoft.com/office/powerpoint/2010/main" val="83202298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13" name="Kép 12">
            <a:extLst>
              <a:ext uri="{FF2B5EF4-FFF2-40B4-BE49-F238E27FC236}">
                <a16:creationId xmlns:a16="http://schemas.microsoft.com/office/drawing/2014/main" id="{DA9D312C-977E-A3F9-974A-B40686054680}"/>
              </a:ext>
            </a:extLst>
          </p:cNvPr>
          <p:cNvPicPr>
            <a:picLocks noChangeAspect="1"/>
          </p:cNvPicPr>
          <p:nvPr/>
        </p:nvPicPr>
        <p:blipFill>
          <a:blip r:embed="rId3"/>
          <a:stretch>
            <a:fillRect/>
          </a:stretch>
        </p:blipFill>
        <p:spPr>
          <a:xfrm>
            <a:off x="0" y="1"/>
            <a:ext cx="12192000" cy="6857999"/>
          </a:xfrm>
          <a:prstGeom prst="rect">
            <a:avLst/>
          </a:prstGeom>
        </p:spPr>
      </p:pic>
      <p:sp>
        <p:nvSpPr>
          <p:cNvPr id="2" name="Cím 1">
            <a:extLst>
              <a:ext uri="{FF2B5EF4-FFF2-40B4-BE49-F238E27FC236}">
                <a16:creationId xmlns:a16="http://schemas.microsoft.com/office/drawing/2014/main" id="{D1B8BFC2-3456-8CC2-D582-B1E661ADF101}"/>
              </a:ext>
            </a:extLst>
          </p:cNvPr>
          <p:cNvSpPr>
            <a:spLocks noGrp="1"/>
          </p:cNvSpPr>
          <p:nvPr>
            <p:ph type="title"/>
          </p:nvPr>
        </p:nvSpPr>
        <p:spPr>
          <a:xfrm>
            <a:off x="838200" y="365125"/>
            <a:ext cx="10515600" cy="1325563"/>
          </a:xfrm>
        </p:spPr>
        <p:txBody>
          <a:bodyPr>
            <a:normAutofit/>
          </a:bodyPr>
          <a:lstStyle/>
          <a:p>
            <a:r>
              <a:rPr lang="hu-HU" dirty="0"/>
              <a:t>Kéziszerszámok ellenőrzése? Évente!</a:t>
            </a:r>
            <a:br>
              <a:rPr lang="hu-HU" dirty="0"/>
            </a:br>
            <a:endParaRPr lang="hu-HU" dirty="0"/>
          </a:p>
        </p:txBody>
      </p:sp>
      <p:graphicFrame>
        <p:nvGraphicFramePr>
          <p:cNvPr id="5" name="Tartalom helye 2">
            <a:extLst>
              <a:ext uri="{FF2B5EF4-FFF2-40B4-BE49-F238E27FC236}">
                <a16:creationId xmlns:a16="http://schemas.microsoft.com/office/drawing/2014/main" id="{4F262F5F-B33F-08B5-5003-734B5503DA0F}"/>
              </a:ext>
            </a:extLst>
          </p:cNvPr>
          <p:cNvGraphicFramePr>
            <a:graphicFrameLocks noGrp="1"/>
          </p:cNvGraphicFramePr>
          <p:nvPr>
            <p:ph idx="1"/>
            <p:extLst>
              <p:ext uri="{D42A27DB-BD31-4B8C-83A1-F6EECF244321}">
                <p14:modId xmlns:p14="http://schemas.microsoft.com/office/powerpoint/2010/main" val="4003029607"/>
              </p:ext>
            </p:extLst>
          </p:nvPr>
        </p:nvGraphicFramePr>
        <p:xfrm>
          <a:off x="838200" y="1135626"/>
          <a:ext cx="10515600" cy="510652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89255376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B867FF-FC45-48F7-8104-F89BE54909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Freeform: Shape 9">
            <a:extLst>
              <a:ext uri="{FF2B5EF4-FFF2-40B4-BE49-F238E27FC236}">
                <a16:creationId xmlns:a16="http://schemas.microsoft.com/office/drawing/2014/main" id="{8BB56887-D0D5-4F0C-9E19-7247EB83C8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Cím 1">
            <a:extLst>
              <a:ext uri="{FF2B5EF4-FFF2-40B4-BE49-F238E27FC236}">
                <a16:creationId xmlns:a16="http://schemas.microsoft.com/office/drawing/2014/main" id="{A506E7A3-1B8B-A48E-1D45-68AB30CB3584}"/>
              </a:ext>
            </a:extLst>
          </p:cNvPr>
          <p:cNvSpPr>
            <a:spLocks noGrp="1"/>
          </p:cNvSpPr>
          <p:nvPr>
            <p:ph type="title"/>
          </p:nvPr>
        </p:nvSpPr>
        <p:spPr>
          <a:xfrm>
            <a:off x="838200" y="365125"/>
            <a:ext cx="10515600" cy="1325563"/>
          </a:xfrm>
        </p:spPr>
        <p:txBody>
          <a:bodyPr>
            <a:normAutofit/>
          </a:bodyPr>
          <a:lstStyle/>
          <a:p>
            <a:r>
              <a:rPr lang="hu-HU" dirty="0"/>
              <a:t>Számítógépek vizsgálata?</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V="1">
            <a:off x="555710" y="2183223"/>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Tartalom helye 2">
            <a:extLst>
              <a:ext uri="{FF2B5EF4-FFF2-40B4-BE49-F238E27FC236}">
                <a16:creationId xmlns:a16="http://schemas.microsoft.com/office/drawing/2014/main" id="{FD1FF42F-4052-9286-AEA8-9D9749677780}"/>
              </a:ext>
            </a:extLst>
          </p:cNvPr>
          <p:cNvSpPr>
            <a:spLocks noGrp="1"/>
          </p:cNvSpPr>
          <p:nvPr>
            <p:ph idx="1"/>
          </p:nvPr>
        </p:nvSpPr>
        <p:spPr>
          <a:xfrm>
            <a:off x="838200" y="1825625"/>
            <a:ext cx="10515600" cy="4351338"/>
          </a:xfrm>
        </p:spPr>
        <p:txBody>
          <a:bodyPr>
            <a:normAutofit/>
          </a:bodyPr>
          <a:lstStyle/>
          <a:p>
            <a:r>
              <a:rPr lang="hu-HU" sz="2400" dirty="0"/>
              <a:t>Az információtechnikai berendezések pl. számítógépek és tápegységeik, szünetmentes áramforrások stb., csaknem mindegyike I. érintésvédelmi osztályú, védővezetőhöz csatlakoztatott berendezés. A legtöbb esetben készülékcsatlakozóval vagy háztartási védővezetős villásdugóval csatlakoznak a táphálózathoz.</a:t>
            </a:r>
          </a:p>
          <a:p>
            <a:r>
              <a:rPr lang="hu-HU" sz="2400" dirty="0"/>
              <a:t>I. érintésvédelmi osztályú gyártmányok esetén - a kéziszerszámok kivételével - magukat a gyártmányokat nem kell vizsgálni, hanem csupán a csatlakozó védővezetőt; tehát a készülék csatlakozó- dugójának kihúzása után a csatlakozóaljzaton (konnektor) kell csak megmérni a hurokellenállást vagy a földelési ellenállást. Magán a készüléken elegendő a védővezető folytonosságának ellenőrzése.</a:t>
            </a:r>
          </a:p>
        </p:txBody>
      </p:sp>
    </p:spTree>
    <p:extLst>
      <p:ext uri="{BB962C8B-B14F-4D97-AF65-F5344CB8AC3E}">
        <p14:creationId xmlns:p14="http://schemas.microsoft.com/office/powerpoint/2010/main" val="403571899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B68821-0654-C947-9FDF-F3398443D685}"/>
            </a:ext>
          </a:extLst>
        </p:cNvPr>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659A31CB-B5B6-EEB7-D225-3540838ABE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A2F4DBA9-2589-A323-BD51-C32A07D1642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Cím 1">
            <a:extLst>
              <a:ext uri="{FF2B5EF4-FFF2-40B4-BE49-F238E27FC236}">
                <a16:creationId xmlns:a16="http://schemas.microsoft.com/office/drawing/2014/main" id="{14A86AFA-2569-7772-3C74-544647A85AEC}"/>
              </a:ext>
            </a:extLst>
          </p:cNvPr>
          <p:cNvSpPr>
            <a:spLocks noGrp="1"/>
          </p:cNvSpPr>
          <p:nvPr>
            <p:ph type="title"/>
          </p:nvPr>
        </p:nvSpPr>
        <p:spPr>
          <a:xfrm>
            <a:off x="838200" y="365125"/>
            <a:ext cx="10515600" cy="1325563"/>
          </a:xfrm>
        </p:spPr>
        <p:txBody>
          <a:bodyPr>
            <a:normAutofit/>
          </a:bodyPr>
          <a:lstStyle/>
          <a:p>
            <a:pPr algn="ctr"/>
            <a:r>
              <a:rPr lang="hu-HU" dirty="0"/>
              <a:t>Kinek a feladata a VBF elvégzéséről gondoskodni?</a:t>
            </a:r>
          </a:p>
        </p:txBody>
      </p:sp>
      <p:sp>
        <p:nvSpPr>
          <p:cNvPr id="12" name="Arc 11">
            <a:extLst>
              <a:ext uri="{FF2B5EF4-FFF2-40B4-BE49-F238E27FC236}">
                <a16:creationId xmlns:a16="http://schemas.microsoft.com/office/drawing/2014/main" id="{F961AB71-64C5-DF5E-CA8F-C161598446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V="1">
            <a:off x="555710" y="2183223"/>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Tartalom helye 2">
            <a:extLst>
              <a:ext uri="{FF2B5EF4-FFF2-40B4-BE49-F238E27FC236}">
                <a16:creationId xmlns:a16="http://schemas.microsoft.com/office/drawing/2014/main" id="{1A313A57-352E-A86A-01B2-6AEA8A952075}"/>
              </a:ext>
            </a:extLst>
          </p:cNvPr>
          <p:cNvSpPr>
            <a:spLocks noGrp="1"/>
          </p:cNvSpPr>
          <p:nvPr>
            <p:ph idx="1"/>
          </p:nvPr>
        </p:nvSpPr>
        <p:spPr>
          <a:xfrm>
            <a:off x="1861984" y="2183221"/>
            <a:ext cx="8468032" cy="4351338"/>
          </a:xfrm>
        </p:spPr>
        <p:txBody>
          <a:bodyPr>
            <a:normAutofit/>
          </a:bodyPr>
          <a:lstStyle/>
          <a:p>
            <a:pPr marL="0" indent="0">
              <a:buNone/>
            </a:pPr>
            <a:r>
              <a:rPr lang="hu-HU" dirty="0"/>
              <a:t>Mindig az üzemeltető feladata, de pl. üzletház, irodaépület esetén, bérleti szerződéstől függő is lehet. Az esetek egy részében a bérlő feladata, ő az üzemeltető is, hiszen már a beköltözésekor felújította, átépítette a villamos berendezést, így az is a cégé.</a:t>
            </a:r>
          </a:p>
          <a:p>
            <a:pPr marL="0" indent="0">
              <a:buNone/>
            </a:pPr>
            <a:r>
              <a:rPr lang="hu-HU" dirty="0"/>
              <a:t>Egyes esetekben a bérbeadó feladata, ha a szerződésükben így szerepel. Jellemzően előre berendezett egységes arculatú, bérelhető irodák esetén.</a:t>
            </a:r>
          </a:p>
        </p:txBody>
      </p:sp>
    </p:spTree>
    <p:extLst>
      <p:ext uri="{BB962C8B-B14F-4D97-AF65-F5344CB8AC3E}">
        <p14:creationId xmlns:p14="http://schemas.microsoft.com/office/powerpoint/2010/main" val="99585800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B867FF-FC45-48F7-8104-F89BE54909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8BB56887-D0D5-4F0C-9E19-7247EB83C8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Cím 1">
            <a:extLst>
              <a:ext uri="{FF2B5EF4-FFF2-40B4-BE49-F238E27FC236}">
                <a16:creationId xmlns:a16="http://schemas.microsoft.com/office/drawing/2014/main" id="{C7A617B8-FD15-BF27-A61D-A693954796D5}"/>
              </a:ext>
            </a:extLst>
          </p:cNvPr>
          <p:cNvSpPr>
            <a:spLocks noGrp="1"/>
          </p:cNvSpPr>
          <p:nvPr>
            <p:ph type="title"/>
          </p:nvPr>
        </p:nvSpPr>
        <p:spPr>
          <a:xfrm>
            <a:off x="838200" y="365125"/>
            <a:ext cx="10515600" cy="1325563"/>
          </a:xfrm>
        </p:spPr>
        <p:txBody>
          <a:bodyPr>
            <a:normAutofit/>
          </a:bodyPr>
          <a:lstStyle/>
          <a:p>
            <a:r>
              <a:rPr lang="hu-HU" dirty="0"/>
              <a:t>Vonatkozó jogszabályok</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V="1">
            <a:off x="555710" y="2183223"/>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Tartalom helye 2">
            <a:extLst>
              <a:ext uri="{FF2B5EF4-FFF2-40B4-BE49-F238E27FC236}">
                <a16:creationId xmlns:a16="http://schemas.microsoft.com/office/drawing/2014/main" id="{73C32875-9906-089E-E56B-68589D1498AC}"/>
              </a:ext>
            </a:extLst>
          </p:cNvPr>
          <p:cNvSpPr>
            <a:spLocks noGrp="1"/>
          </p:cNvSpPr>
          <p:nvPr>
            <p:ph idx="1"/>
          </p:nvPr>
        </p:nvSpPr>
        <p:spPr>
          <a:xfrm>
            <a:off x="838200" y="1825625"/>
            <a:ext cx="10515600" cy="4351338"/>
          </a:xfrm>
        </p:spPr>
        <p:txBody>
          <a:bodyPr>
            <a:normAutofit/>
          </a:bodyPr>
          <a:lstStyle/>
          <a:p>
            <a:r>
              <a:rPr lang="hu-HU" b="1" dirty="0"/>
              <a:t> 191/2009. (IX. 15.) Korm. r. </a:t>
            </a:r>
            <a:r>
              <a:rPr lang="hu-HU" dirty="0"/>
              <a:t>Az építőipari kivitelezési tevékenységről </a:t>
            </a:r>
          </a:p>
          <a:p>
            <a:r>
              <a:rPr lang="hu-HU" dirty="0"/>
              <a:t> </a:t>
            </a:r>
            <a:r>
              <a:rPr lang="hu-HU" b="1" dirty="0"/>
              <a:t>54/2014. (XII.5. )</a:t>
            </a:r>
            <a:r>
              <a:rPr lang="hu-HU" b="1" dirty="0" err="1"/>
              <a:t>BMr</a:t>
            </a:r>
            <a:r>
              <a:rPr lang="hu-HU" b="1" dirty="0"/>
              <a:t>. </a:t>
            </a:r>
            <a:r>
              <a:rPr lang="hu-HU" dirty="0"/>
              <a:t>Az Országos Tűzvédelmi Szabályzatról (OTSZ 5.1) </a:t>
            </a:r>
          </a:p>
          <a:p>
            <a:r>
              <a:rPr lang="hu-HU" dirty="0"/>
              <a:t> </a:t>
            </a:r>
            <a:r>
              <a:rPr lang="hu-HU" b="1" dirty="0"/>
              <a:t>10/2016. (IV.5.) NGM r. </a:t>
            </a:r>
            <a:r>
              <a:rPr lang="hu-HU" dirty="0"/>
              <a:t>A munkaeszközök és használatuk biztonsági és egészségügyi követelményeinek minimális szintjéről </a:t>
            </a:r>
          </a:p>
          <a:p>
            <a:r>
              <a:rPr lang="hu-HU" dirty="0"/>
              <a:t> </a:t>
            </a:r>
            <a:r>
              <a:rPr lang="hu-HU" b="1" dirty="0"/>
              <a:t>40/2017. (XII.4.) NGM r. </a:t>
            </a:r>
            <a:r>
              <a:rPr lang="hu-HU" dirty="0"/>
              <a:t>A Villamos Műszaki Biztonsági Szabályzatról (VMBSZ)</a:t>
            </a:r>
          </a:p>
        </p:txBody>
      </p:sp>
    </p:spTree>
    <p:extLst>
      <p:ext uri="{BB962C8B-B14F-4D97-AF65-F5344CB8AC3E}">
        <p14:creationId xmlns:p14="http://schemas.microsoft.com/office/powerpoint/2010/main" val="2021670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Kép 4" descr="A képen szöveg, képernyőkép, embléma, Márka látható&#10;&#10;Automatikusan generált leírás">
            <a:extLst>
              <a:ext uri="{FF2B5EF4-FFF2-40B4-BE49-F238E27FC236}">
                <a16:creationId xmlns:a16="http://schemas.microsoft.com/office/drawing/2014/main" id="{BD0A8560-3AAF-A982-CC5B-68A97A02666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64578" y="305589"/>
            <a:ext cx="6462844" cy="6246822"/>
          </a:xfrm>
          <a:prstGeom prst="rect">
            <a:avLst/>
          </a:prstGeom>
        </p:spPr>
      </p:pic>
    </p:spTree>
    <p:extLst>
      <p:ext uri="{BB962C8B-B14F-4D97-AF65-F5344CB8AC3E}">
        <p14:creationId xmlns:p14="http://schemas.microsoft.com/office/powerpoint/2010/main" val="234731544"/>
      </p:ext>
    </p:extLst>
  </p:cSld>
  <p:clrMapOvr>
    <a:masterClrMapping/>
  </p:clrMapOvr>
</p:sld>
</file>

<file path=ppt/theme/theme1.xml><?xml version="1.0" encoding="utf-8"?>
<a:theme xmlns:a="http://schemas.openxmlformats.org/drawingml/2006/main" name="Office-téma">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téma">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3961</TotalTime>
  <Words>1089</Words>
  <Application>Microsoft Office PowerPoint</Application>
  <PresentationFormat>Szélesvásznú</PresentationFormat>
  <Paragraphs>57</Paragraphs>
  <Slides>11</Slides>
  <Notes>1</Notes>
  <HiddenSlides>0</HiddenSlides>
  <MMClips>0</MMClips>
  <ScaleCrop>false</ScaleCrop>
  <HeadingPairs>
    <vt:vector size="6" baseType="variant">
      <vt:variant>
        <vt:lpstr>Használt betűtípusok</vt:lpstr>
      </vt:variant>
      <vt:variant>
        <vt:i4>5</vt:i4>
      </vt:variant>
      <vt:variant>
        <vt:lpstr>Téma</vt:lpstr>
      </vt:variant>
      <vt:variant>
        <vt:i4>1</vt:i4>
      </vt:variant>
      <vt:variant>
        <vt:lpstr>Diacímek</vt:lpstr>
      </vt:variant>
      <vt:variant>
        <vt:i4>11</vt:i4>
      </vt:variant>
    </vt:vector>
  </HeadingPairs>
  <TitlesOfParts>
    <vt:vector size="17" baseType="lpstr">
      <vt:lpstr>Aptos</vt:lpstr>
      <vt:lpstr>Aptos Display</vt:lpstr>
      <vt:lpstr>Arial</vt:lpstr>
      <vt:lpstr>Arial Nova</vt:lpstr>
      <vt:lpstr>Wingdings</vt:lpstr>
      <vt:lpstr>Office-téma</vt:lpstr>
      <vt:lpstr>Villamos biztonsági felülvizsgálattal kapcsolatos kérdések -válaszok</vt:lpstr>
      <vt:lpstr>VBF – EBF - ÉV</vt:lpstr>
      <vt:lpstr>VBF</vt:lpstr>
      <vt:lpstr>10/2016 (IV. 5.) NGM rendelet </vt:lpstr>
      <vt:lpstr>Mi minősül kéziszerszámnak?</vt:lpstr>
      <vt:lpstr>A VMBSZ-ból 40/2017.(XII.4.) NGM rendelet</vt:lpstr>
      <vt:lpstr>Kéziszerszámok ellenőrzése? Évente! </vt:lpstr>
      <vt:lpstr>Számítógépek vizsgálata?</vt:lpstr>
      <vt:lpstr>Kinek a feladata a VBF elvégzéséről gondoskodni?</vt:lpstr>
      <vt:lpstr>Vonatkozó jogszabályok</vt:lpstr>
      <vt:lpstr>PowerPoint-bemutató</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horvai@sulid.hu</dc:creator>
  <cp:lastModifiedBy>Horvai Laszló</cp:lastModifiedBy>
  <cp:revision>13</cp:revision>
  <dcterms:created xsi:type="dcterms:W3CDTF">2024-10-18T13:56:50Z</dcterms:created>
  <dcterms:modified xsi:type="dcterms:W3CDTF">2024-11-25T20:18:58Z</dcterms:modified>
</cp:coreProperties>
</file>